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2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t-EE" smtClean="0"/>
              <a:t>Muutke tiitli laadi</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t-EE" smtClean="0"/>
              <a:t>Klõpsake laadi muutmiseks</a:t>
            </a:r>
            <a:endParaRPr kumimoji="0" lang="en-US"/>
          </a:p>
        </p:txBody>
      </p:sp>
      <p:sp>
        <p:nvSpPr>
          <p:cNvPr id="30" name="Date Placeholder 29"/>
          <p:cNvSpPr>
            <a:spLocks noGrp="1"/>
          </p:cNvSpPr>
          <p:nvPr>
            <p:ph type="dt" sz="half" idx="10"/>
          </p:nvPr>
        </p:nvSpPr>
        <p:spPr/>
        <p:txBody>
          <a:bodyPr/>
          <a:lstStyle/>
          <a:p>
            <a:fld id="{BBF277B6-CCF2-443C-A8D6-C45CB4CD2619}" type="datetimeFigureOut">
              <a:rPr lang="et-EE" smtClean="0"/>
              <a:t>28.11.2012</a:t>
            </a:fld>
            <a:endParaRPr lang="et-EE"/>
          </a:p>
        </p:txBody>
      </p:sp>
      <p:sp>
        <p:nvSpPr>
          <p:cNvPr id="19" name="Footer Placeholder 18"/>
          <p:cNvSpPr>
            <a:spLocks noGrp="1"/>
          </p:cNvSpPr>
          <p:nvPr>
            <p:ph type="ftr" sz="quarter" idx="11"/>
          </p:nvPr>
        </p:nvSpPr>
        <p:spPr/>
        <p:txBody>
          <a:bodyPr/>
          <a:lstStyle/>
          <a:p>
            <a:endParaRPr lang="et-EE"/>
          </a:p>
        </p:txBody>
      </p:sp>
      <p:sp>
        <p:nvSpPr>
          <p:cNvPr id="27" name="Slide Number Placeholder 26"/>
          <p:cNvSpPr>
            <a:spLocks noGrp="1"/>
          </p:cNvSpPr>
          <p:nvPr>
            <p:ph type="sldNum" sz="quarter" idx="12"/>
          </p:nvPr>
        </p:nvSpPr>
        <p:spPr/>
        <p:txBody>
          <a:bodyPr/>
          <a:lstStyle/>
          <a:p>
            <a:fld id="{824CB37B-C613-442D-ADB3-96A7BDE84CC8}" type="slidenum">
              <a:rPr lang="et-EE" smtClean="0"/>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t-EE" smtClean="0"/>
              <a:t>Muutke tiitli laadi</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Date Placeholder 3"/>
          <p:cNvSpPr>
            <a:spLocks noGrp="1"/>
          </p:cNvSpPr>
          <p:nvPr>
            <p:ph type="dt" sz="half" idx="10"/>
          </p:nvPr>
        </p:nvSpPr>
        <p:spPr/>
        <p:txBody>
          <a:bodyPr/>
          <a:lstStyle/>
          <a:p>
            <a:fld id="{BBF277B6-CCF2-443C-A8D6-C45CB4CD2619}" type="datetimeFigureOut">
              <a:rPr lang="et-EE" smtClean="0"/>
              <a:t>28.11.2012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t-EE" smtClean="0"/>
              <a:t>Muutke tiitli laadi</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Date Placeholder 3"/>
          <p:cNvSpPr>
            <a:spLocks noGrp="1"/>
          </p:cNvSpPr>
          <p:nvPr>
            <p:ph type="dt" sz="half" idx="10"/>
          </p:nvPr>
        </p:nvSpPr>
        <p:spPr/>
        <p:txBody>
          <a:bodyPr/>
          <a:lstStyle/>
          <a:p>
            <a:fld id="{BBF277B6-CCF2-443C-A8D6-C45CB4CD2619}" type="datetimeFigureOut">
              <a:rPr lang="et-EE" smtClean="0"/>
              <a:t>28.11.2012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t-EE" smtClean="0"/>
              <a:t>Muutke tiitli laadi</a:t>
            </a:r>
            <a:endParaRPr kumimoji="0" lang="en-US"/>
          </a:p>
        </p:txBody>
      </p:sp>
      <p:sp>
        <p:nvSpPr>
          <p:cNvPr id="3" name="Content Placeholder 2"/>
          <p:cNvSpPr>
            <a:spLocks noGrp="1"/>
          </p:cNvSpPr>
          <p:nvPr>
            <p:ph idx="1"/>
          </p:nvPr>
        </p:nvSpPr>
        <p:spPr/>
        <p:txBody>
          <a:body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Date Placeholder 3"/>
          <p:cNvSpPr>
            <a:spLocks noGrp="1"/>
          </p:cNvSpPr>
          <p:nvPr>
            <p:ph type="dt" sz="half" idx="10"/>
          </p:nvPr>
        </p:nvSpPr>
        <p:spPr/>
        <p:txBody>
          <a:bodyPr/>
          <a:lstStyle/>
          <a:p>
            <a:fld id="{BBF277B6-CCF2-443C-A8D6-C45CB4CD2619}" type="datetimeFigureOut">
              <a:rPr lang="et-EE" smtClean="0"/>
              <a:t>28.11.2012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t-EE" smtClean="0"/>
              <a:t>Muutke tiitli laadi</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t-EE" smtClean="0"/>
              <a:t>Muutke teksti laade</a:t>
            </a:r>
          </a:p>
        </p:txBody>
      </p:sp>
      <p:sp>
        <p:nvSpPr>
          <p:cNvPr id="4" name="Date Placeholder 3"/>
          <p:cNvSpPr>
            <a:spLocks noGrp="1"/>
          </p:cNvSpPr>
          <p:nvPr>
            <p:ph type="dt" sz="half" idx="10"/>
          </p:nvPr>
        </p:nvSpPr>
        <p:spPr/>
        <p:txBody>
          <a:bodyPr/>
          <a:lstStyle/>
          <a:p>
            <a:fld id="{BBF277B6-CCF2-443C-A8D6-C45CB4CD2619}" type="datetimeFigureOut">
              <a:rPr lang="et-EE" smtClean="0"/>
              <a:t>28.11.2012</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824CB37B-C613-442D-ADB3-96A7BDE84CC8}" type="slidenum">
              <a:rPr lang="et-EE" smtClean="0"/>
              <a:t>‹#›</a:t>
            </a:fld>
            <a:endParaRPr lang="et-E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t-EE" smtClean="0"/>
              <a:t>Muutke tiitli laadi</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5" name="Date Placeholder 4"/>
          <p:cNvSpPr>
            <a:spLocks noGrp="1"/>
          </p:cNvSpPr>
          <p:nvPr>
            <p:ph type="dt" sz="half" idx="10"/>
          </p:nvPr>
        </p:nvSpPr>
        <p:spPr/>
        <p:txBody>
          <a:bodyPr/>
          <a:lstStyle/>
          <a:p>
            <a:fld id="{BBF277B6-CCF2-443C-A8D6-C45CB4CD2619}" type="datetimeFigureOut">
              <a:rPr lang="et-EE" smtClean="0"/>
              <a:t>28.11.2012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t-EE" smtClean="0"/>
              <a:t>Muutke tiitli laadi</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t-EE" smtClean="0"/>
              <a:t>Muutke teksti laade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t-EE" smtClean="0"/>
              <a:t>Muutke teksti laade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7" name="Date Placeholder 6"/>
          <p:cNvSpPr>
            <a:spLocks noGrp="1"/>
          </p:cNvSpPr>
          <p:nvPr>
            <p:ph type="dt" sz="half" idx="10"/>
          </p:nvPr>
        </p:nvSpPr>
        <p:spPr/>
        <p:txBody>
          <a:bodyPr/>
          <a:lstStyle/>
          <a:p>
            <a:fld id="{BBF277B6-CCF2-443C-A8D6-C45CB4CD2619}" type="datetimeFigureOut">
              <a:rPr lang="et-EE" smtClean="0"/>
              <a:t>28.11.2012</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t-EE" smtClean="0"/>
              <a:t>Muutke tiitli laadi</a:t>
            </a:r>
            <a:endParaRPr kumimoji="0" lang="en-US"/>
          </a:p>
        </p:txBody>
      </p:sp>
      <p:sp>
        <p:nvSpPr>
          <p:cNvPr id="3" name="Date Placeholder 2"/>
          <p:cNvSpPr>
            <a:spLocks noGrp="1"/>
          </p:cNvSpPr>
          <p:nvPr>
            <p:ph type="dt" sz="half" idx="10"/>
          </p:nvPr>
        </p:nvSpPr>
        <p:spPr/>
        <p:txBody>
          <a:bodyPr/>
          <a:lstStyle/>
          <a:p>
            <a:fld id="{BBF277B6-CCF2-443C-A8D6-C45CB4CD2619}" type="datetimeFigureOut">
              <a:rPr lang="et-EE" smtClean="0"/>
              <a:t>28.11.2012</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F277B6-CCF2-443C-A8D6-C45CB4CD2619}" type="datetimeFigureOut">
              <a:rPr lang="et-EE" smtClean="0"/>
              <a:t>28.11.2012</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t-EE" smtClean="0"/>
              <a:t>Muutke tiitli laadi</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t-EE" smtClean="0"/>
              <a:t>Muutke teksti laade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t-EE" smtClean="0"/>
              <a:t>Muutke teksti laade</a:t>
            </a:r>
          </a:p>
          <a:p>
            <a:pPr lvl="1" eaLnBrk="1" latinLnBrk="0" hangingPunct="1"/>
            <a:r>
              <a:rPr lang="et-EE" smtClean="0"/>
              <a:t>Teine tase</a:t>
            </a:r>
          </a:p>
          <a:p>
            <a:pPr lvl="2" eaLnBrk="1" latinLnBrk="0" hangingPunct="1"/>
            <a:r>
              <a:rPr lang="et-EE" smtClean="0"/>
              <a:t>Kolmas tase</a:t>
            </a:r>
          </a:p>
          <a:p>
            <a:pPr lvl="3" eaLnBrk="1" latinLnBrk="0" hangingPunct="1"/>
            <a:r>
              <a:rPr lang="et-EE" smtClean="0"/>
              <a:t>Neljas tase</a:t>
            </a:r>
          </a:p>
          <a:p>
            <a:pPr lvl="4" eaLnBrk="1" latinLnBrk="0" hangingPunct="1"/>
            <a:r>
              <a:rPr lang="et-EE" smtClean="0"/>
              <a:t>Viies tase</a:t>
            </a:r>
            <a:endParaRPr kumimoji="0" lang="en-US"/>
          </a:p>
        </p:txBody>
      </p:sp>
      <p:sp>
        <p:nvSpPr>
          <p:cNvPr id="5" name="Date Placeholder 4"/>
          <p:cNvSpPr>
            <a:spLocks noGrp="1"/>
          </p:cNvSpPr>
          <p:nvPr>
            <p:ph type="dt" sz="half" idx="10"/>
          </p:nvPr>
        </p:nvSpPr>
        <p:spPr/>
        <p:txBody>
          <a:bodyPr/>
          <a:lstStyle/>
          <a:p>
            <a:fld id="{BBF277B6-CCF2-443C-A8D6-C45CB4CD2619}" type="datetimeFigureOut">
              <a:rPr lang="et-EE" smtClean="0"/>
              <a:t>28.11.2012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824CB37B-C613-442D-ADB3-96A7BDE84CC8}" type="slidenum">
              <a:rPr lang="et-EE" smtClean="0"/>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ldiallkirjaga pil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t-EE" smtClean="0"/>
              <a:t>Muutke tiitli laadi</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t-EE" smtClean="0"/>
              <a:t>Muutke teksti laade</a:t>
            </a:r>
          </a:p>
        </p:txBody>
      </p:sp>
      <p:sp>
        <p:nvSpPr>
          <p:cNvPr id="5" name="Date Placeholder 4"/>
          <p:cNvSpPr>
            <a:spLocks noGrp="1"/>
          </p:cNvSpPr>
          <p:nvPr>
            <p:ph type="dt" sz="half" idx="10"/>
          </p:nvPr>
        </p:nvSpPr>
        <p:spPr/>
        <p:txBody>
          <a:bodyPr/>
          <a:lstStyle/>
          <a:p>
            <a:fld id="{BBF277B6-CCF2-443C-A8D6-C45CB4CD2619}" type="datetimeFigureOut">
              <a:rPr lang="et-EE" smtClean="0"/>
              <a:t>28.11.2012</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a:xfrm>
            <a:off x="8077200" y="6356350"/>
            <a:ext cx="609600" cy="365125"/>
          </a:xfrm>
        </p:spPr>
        <p:txBody>
          <a:bodyPr/>
          <a:lstStyle/>
          <a:p>
            <a:fld id="{824CB37B-C613-442D-ADB3-96A7BDE84CC8}" type="slidenum">
              <a:rPr lang="et-EE" smtClean="0"/>
              <a:t>‹#›</a:t>
            </a:fld>
            <a:endParaRPr lang="et-EE"/>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t-EE" smtClean="0"/>
              <a:t>Pildi lisamiseks klõpsake ikooni</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t-EE" smtClean="0"/>
              <a:t>Muutke tiitli laadi</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t-EE" smtClean="0"/>
              <a:t>Muutke teksti laade</a:t>
            </a:r>
          </a:p>
          <a:p>
            <a:pPr lvl="1" eaLnBrk="1" latinLnBrk="0" hangingPunct="1"/>
            <a:r>
              <a:rPr kumimoji="0" lang="et-EE" smtClean="0"/>
              <a:t>Teine tase</a:t>
            </a:r>
          </a:p>
          <a:p>
            <a:pPr lvl="2" eaLnBrk="1" latinLnBrk="0" hangingPunct="1"/>
            <a:r>
              <a:rPr kumimoji="0" lang="et-EE" smtClean="0"/>
              <a:t>Kolmas tase</a:t>
            </a:r>
          </a:p>
          <a:p>
            <a:pPr lvl="3" eaLnBrk="1" latinLnBrk="0" hangingPunct="1"/>
            <a:r>
              <a:rPr kumimoji="0" lang="et-EE" smtClean="0"/>
              <a:t>Neljas tase</a:t>
            </a:r>
          </a:p>
          <a:p>
            <a:pPr lvl="4" eaLnBrk="1" latinLnBrk="0" hangingPunct="1"/>
            <a:r>
              <a:rPr kumimoji="0" lang="et-EE" smtClean="0"/>
              <a:t>Viies tase</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F277B6-CCF2-443C-A8D6-C45CB4CD2619}" type="datetimeFigureOut">
              <a:rPr lang="et-EE" smtClean="0"/>
              <a:t>28.11.2012</a:t>
            </a:fld>
            <a:endParaRPr lang="et-EE"/>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t-EE"/>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24CB37B-C613-442D-ADB3-96A7BDE84CC8}" type="slidenum">
              <a:rPr lang="et-EE" smtClean="0"/>
              <a:t>‹#›</a:t>
            </a:fld>
            <a:endParaRPr lang="et-EE"/>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611560" y="836712"/>
            <a:ext cx="7851648" cy="1828800"/>
          </a:xfrm>
        </p:spPr>
        <p:txBody>
          <a:bodyPr>
            <a:normAutofit/>
          </a:bodyPr>
          <a:lstStyle/>
          <a:p>
            <a:pPr algn="ctr"/>
            <a:r>
              <a:rPr lang="et-EE" sz="8000" dirty="0" smtClean="0">
                <a:latin typeface="Algerian" pitchFamily="82" charset="0"/>
              </a:rPr>
              <a:t>Alguses oli …</a:t>
            </a:r>
            <a:endParaRPr lang="et-EE" sz="8000" dirty="0">
              <a:latin typeface="Algerian" pitchFamily="82" charset="0"/>
            </a:endParaRPr>
          </a:p>
        </p:txBody>
      </p:sp>
      <p:sp>
        <p:nvSpPr>
          <p:cNvPr id="3" name="Alapealkiri 2"/>
          <p:cNvSpPr>
            <a:spLocks noGrp="1"/>
          </p:cNvSpPr>
          <p:nvPr>
            <p:ph type="subTitle" idx="1"/>
          </p:nvPr>
        </p:nvSpPr>
        <p:spPr>
          <a:xfrm>
            <a:off x="179512" y="3645024"/>
            <a:ext cx="8856984" cy="1752600"/>
          </a:xfrm>
        </p:spPr>
        <p:txBody>
          <a:bodyPr>
            <a:noAutofit/>
          </a:bodyPr>
          <a:lstStyle/>
          <a:p>
            <a:pPr algn="ctr"/>
            <a:r>
              <a:rPr lang="et-EE" sz="3600" dirty="0" smtClean="0"/>
              <a:t>Vanaaja loomismüüte</a:t>
            </a:r>
          </a:p>
          <a:p>
            <a:pPr algn="ctr"/>
            <a:r>
              <a:rPr lang="et-EE" sz="3600" dirty="0" smtClean="0"/>
              <a:t> ja </a:t>
            </a:r>
          </a:p>
          <a:p>
            <a:pPr algn="ctr"/>
            <a:r>
              <a:rPr lang="et-EE" sz="3600" dirty="0" smtClean="0"/>
              <a:t>arusaamu maailmakorraldusest läbi aegade</a:t>
            </a:r>
            <a:endParaRPr lang="et-EE" sz="3600" dirty="0"/>
          </a:p>
        </p:txBody>
      </p:sp>
    </p:spTree>
    <p:extLst>
      <p:ext uri="{BB962C8B-B14F-4D97-AF65-F5344CB8AC3E}">
        <p14:creationId xmlns:p14="http://schemas.microsoft.com/office/powerpoint/2010/main" val="295961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7"/>
            <a:ext cx="8229600" cy="780697"/>
          </a:xfrm>
        </p:spPr>
        <p:txBody>
          <a:bodyPr>
            <a:normAutofit fontScale="90000"/>
          </a:bodyPr>
          <a:lstStyle/>
          <a:p>
            <a:pPr algn="ctr"/>
            <a:r>
              <a:rPr lang="et-EE" dirty="0" smtClean="0"/>
              <a:t>Maailma loomine:</a:t>
            </a:r>
            <a:endParaRPr lang="et-EE" dirty="0"/>
          </a:p>
        </p:txBody>
      </p:sp>
      <p:sp>
        <p:nvSpPr>
          <p:cNvPr id="3" name="Sisu kohatäide 2"/>
          <p:cNvSpPr>
            <a:spLocks noGrp="1"/>
          </p:cNvSpPr>
          <p:nvPr>
            <p:ph idx="1"/>
          </p:nvPr>
        </p:nvSpPr>
        <p:spPr>
          <a:xfrm>
            <a:off x="457200" y="1700808"/>
            <a:ext cx="8229600" cy="4896544"/>
          </a:xfrm>
        </p:spPr>
        <p:txBody>
          <a:bodyPr>
            <a:normAutofit fontScale="92500" lnSpcReduction="10000"/>
          </a:bodyPr>
          <a:lstStyle/>
          <a:p>
            <a:r>
              <a:rPr lang="et-EE" sz="3200" dirty="0" smtClean="0"/>
              <a:t> jumalad valisid oma eestvõitlejaks Ea poja </a:t>
            </a:r>
            <a:r>
              <a:rPr lang="et-EE" sz="3200" dirty="0" err="1" smtClean="0"/>
              <a:t>Marduki</a:t>
            </a:r>
            <a:r>
              <a:rPr lang="et-EE" sz="3200" dirty="0" smtClean="0"/>
              <a:t> (</a:t>
            </a:r>
            <a:r>
              <a:rPr lang="et-EE" sz="3200" dirty="0" err="1" smtClean="0"/>
              <a:t>Beli</a:t>
            </a:r>
            <a:r>
              <a:rPr lang="et-EE" sz="3200" dirty="0" smtClean="0"/>
              <a:t>), kes tappis </a:t>
            </a:r>
            <a:r>
              <a:rPr lang="et-EE" sz="3200" dirty="0" err="1" smtClean="0"/>
              <a:t>Tiamati</a:t>
            </a:r>
            <a:r>
              <a:rPr lang="et-EE" sz="3200" dirty="0" smtClean="0"/>
              <a:t> ja sai jumalate seas tähtsaimaks, olles ühtlasi </a:t>
            </a:r>
            <a:r>
              <a:rPr lang="et-EE" sz="3200" dirty="0" err="1" smtClean="0"/>
              <a:t>Babüloni</a:t>
            </a:r>
            <a:r>
              <a:rPr lang="et-EE" sz="3200" dirty="0" smtClean="0"/>
              <a:t> linna kaitsejumal</a:t>
            </a:r>
          </a:p>
          <a:p>
            <a:r>
              <a:rPr lang="et-EE" sz="3200" dirty="0"/>
              <a:t> </a:t>
            </a:r>
            <a:r>
              <a:rPr lang="et-EE" sz="3200" dirty="0" err="1" smtClean="0"/>
              <a:t>Marduk</a:t>
            </a:r>
            <a:r>
              <a:rPr lang="et-EE" sz="3200" dirty="0" smtClean="0"/>
              <a:t> purustas </a:t>
            </a:r>
            <a:r>
              <a:rPr lang="et-EE" sz="3200" dirty="0" err="1" smtClean="0"/>
              <a:t>Tiamati</a:t>
            </a:r>
            <a:r>
              <a:rPr lang="et-EE" sz="3200" dirty="0" smtClean="0"/>
              <a:t> kolba ja jagas laiba tükkideks:</a:t>
            </a:r>
          </a:p>
          <a:p>
            <a:pPr marL="393192" lvl="1" indent="0">
              <a:buNone/>
            </a:pPr>
            <a:r>
              <a:rPr lang="et-EE" sz="3000" dirty="0" smtClean="0"/>
              <a:t>„ </a:t>
            </a:r>
            <a:r>
              <a:rPr lang="et-EE" sz="2800" dirty="0" smtClean="0"/>
              <a:t>lõikas ta kaheks nagu kuivatamiseks kala –</a:t>
            </a:r>
          </a:p>
          <a:p>
            <a:pPr marL="393192" lvl="1" indent="0">
              <a:buNone/>
            </a:pPr>
            <a:r>
              <a:rPr lang="et-EE" sz="2800" dirty="0"/>
              <a:t>ü</a:t>
            </a:r>
            <a:r>
              <a:rPr lang="et-EE" sz="2800" dirty="0" smtClean="0"/>
              <a:t>he poole seadis ja taevaks laotas, </a:t>
            </a:r>
          </a:p>
          <a:p>
            <a:pPr marL="393192" lvl="1" indent="0">
              <a:buNone/>
            </a:pPr>
            <a:r>
              <a:rPr lang="et-EE" sz="2800" dirty="0"/>
              <a:t>v</a:t>
            </a:r>
            <a:r>
              <a:rPr lang="et-EE" sz="2800" dirty="0" smtClean="0"/>
              <a:t>enitas naha, valvurid määras,</a:t>
            </a:r>
          </a:p>
          <a:p>
            <a:pPr marL="393192" lvl="1" indent="0">
              <a:buNone/>
            </a:pPr>
            <a:r>
              <a:rPr lang="et-EE" sz="2800" dirty="0"/>
              <a:t>t</a:t>
            </a:r>
            <a:r>
              <a:rPr lang="et-EE" sz="2800" dirty="0" smtClean="0"/>
              <a:t>ema vett mitte välja lasta neil käskis.“</a:t>
            </a:r>
          </a:p>
          <a:p>
            <a:pPr marL="393192" lvl="1" indent="0">
              <a:buNone/>
            </a:pPr>
            <a:r>
              <a:rPr lang="et-EE" sz="2800" dirty="0"/>
              <a:t>	</a:t>
            </a:r>
            <a:r>
              <a:rPr lang="et-EE" sz="2800" dirty="0" smtClean="0"/>
              <a:t>			</a:t>
            </a:r>
            <a:r>
              <a:rPr lang="et-EE" sz="2000" dirty="0" err="1" smtClean="0"/>
              <a:t>Enuma</a:t>
            </a:r>
            <a:r>
              <a:rPr lang="et-EE" sz="2000" dirty="0" smtClean="0"/>
              <a:t> </a:t>
            </a:r>
            <a:r>
              <a:rPr lang="et-EE" sz="2000" dirty="0" err="1" smtClean="0"/>
              <a:t>Eliš</a:t>
            </a:r>
            <a:r>
              <a:rPr lang="et-EE" sz="2000" dirty="0" smtClean="0"/>
              <a:t>, Neljas tahvel</a:t>
            </a:r>
            <a:endParaRPr lang="et-EE" sz="3000" dirty="0"/>
          </a:p>
        </p:txBody>
      </p:sp>
    </p:spTree>
    <p:extLst>
      <p:ext uri="{BB962C8B-B14F-4D97-AF65-F5344CB8AC3E}">
        <p14:creationId xmlns:p14="http://schemas.microsoft.com/office/powerpoint/2010/main" val="1841014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7"/>
            <a:ext cx="8229600" cy="780696"/>
          </a:xfrm>
        </p:spPr>
        <p:txBody>
          <a:bodyPr>
            <a:normAutofit fontScale="90000"/>
          </a:bodyPr>
          <a:lstStyle/>
          <a:p>
            <a:pPr algn="ctr"/>
            <a:r>
              <a:rPr lang="et-EE" dirty="0" smtClean="0"/>
              <a:t>Inimese loomine:</a:t>
            </a:r>
            <a:endParaRPr lang="et-EE" dirty="0"/>
          </a:p>
        </p:txBody>
      </p:sp>
      <p:sp>
        <p:nvSpPr>
          <p:cNvPr id="3" name="Sisu kohatäide 2"/>
          <p:cNvSpPr>
            <a:spLocks noGrp="1"/>
          </p:cNvSpPr>
          <p:nvPr>
            <p:ph idx="1"/>
          </p:nvPr>
        </p:nvSpPr>
        <p:spPr>
          <a:xfrm>
            <a:off x="457200" y="1772816"/>
            <a:ext cx="8229600" cy="4551784"/>
          </a:xfrm>
        </p:spPr>
        <p:txBody>
          <a:bodyPr>
            <a:normAutofit/>
          </a:bodyPr>
          <a:lstStyle/>
          <a:p>
            <a:r>
              <a:rPr lang="et-EE" sz="3200" dirty="0" smtClean="0"/>
              <a:t> </a:t>
            </a:r>
            <a:r>
              <a:rPr lang="et-EE" sz="3200" dirty="0" err="1" smtClean="0"/>
              <a:t>Marduk</a:t>
            </a:r>
            <a:r>
              <a:rPr lang="et-EE" sz="3200" dirty="0" smtClean="0"/>
              <a:t> lõi </a:t>
            </a:r>
            <a:r>
              <a:rPr lang="et-EE" sz="3200" dirty="0" err="1" smtClean="0"/>
              <a:t>Tiamati</a:t>
            </a:r>
            <a:r>
              <a:rPr lang="et-EE" sz="3200" dirty="0" smtClean="0"/>
              <a:t> koletisi juhtinud Kingu verest inimkonna:</a:t>
            </a:r>
          </a:p>
          <a:p>
            <a:pPr marL="978408" lvl="3" indent="0">
              <a:buNone/>
            </a:pPr>
            <a:r>
              <a:rPr lang="et-EE" sz="2600" dirty="0" smtClean="0"/>
              <a:t>„Nad sidusid ta kinni ja Ea ees hoidsid,</a:t>
            </a:r>
          </a:p>
          <a:p>
            <a:pPr marL="978408" lvl="3" indent="0">
              <a:buNone/>
            </a:pPr>
            <a:r>
              <a:rPr lang="et-EE" sz="2600" dirty="0"/>
              <a:t>k</a:t>
            </a:r>
            <a:r>
              <a:rPr lang="et-EE" sz="2600" dirty="0" smtClean="0"/>
              <a:t>aristuse talle peale panid, </a:t>
            </a:r>
          </a:p>
          <a:p>
            <a:pPr marL="978408" lvl="3" indent="0">
              <a:buNone/>
            </a:pPr>
            <a:r>
              <a:rPr lang="et-EE" sz="2600" dirty="0" smtClean="0"/>
              <a:t>tema veresooned läbi lõikasid.</a:t>
            </a:r>
          </a:p>
          <a:p>
            <a:pPr marL="978408" lvl="3" indent="0">
              <a:buNone/>
            </a:pPr>
            <a:r>
              <a:rPr lang="et-EE" sz="2600" dirty="0" smtClean="0"/>
              <a:t>Tema verest ta lõi inimkonna,</a:t>
            </a:r>
          </a:p>
          <a:p>
            <a:pPr marL="978408" lvl="3" indent="0">
              <a:buNone/>
            </a:pPr>
            <a:r>
              <a:rPr lang="et-EE" sz="2600" dirty="0"/>
              <a:t>j</a:t>
            </a:r>
            <a:r>
              <a:rPr lang="et-EE" sz="2600" dirty="0" smtClean="0"/>
              <a:t>umalate koorma sellele peale pani</a:t>
            </a:r>
          </a:p>
          <a:p>
            <a:pPr marL="978408" lvl="3" indent="0">
              <a:buNone/>
            </a:pPr>
            <a:r>
              <a:rPr lang="et-EE" sz="2600" dirty="0"/>
              <a:t>j</a:t>
            </a:r>
            <a:r>
              <a:rPr lang="et-EE" sz="2600" dirty="0" smtClean="0"/>
              <a:t>a jumalad vabastas.“</a:t>
            </a:r>
          </a:p>
          <a:p>
            <a:pPr marL="978408" lvl="3" indent="0">
              <a:buNone/>
            </a:pPr>
            <a:r>
              <a:rPr lang="et-EE" sz="2600" dirty="0"/>
              <a:t>	</a:t>
            </a:r>
            <a:r>
              <a:rPr lang="et-EE" sz="2600" dirty="0" smtClean="0"/>
              <a:t>			</a:t>
            </a:r>
            <a:r>
              <a:rPr lang="et-EE" dirty="0" err="1" smtClean="0"/>
              <a:t>Enuma</a:t>
            </a:r>
            <a:r>
              <a:rPr lang="et-EE" dirty="0" smtClean="0"/>
              <a:t> </a:t>
            </a:r>
            <a:r>
              <a:rPr lang="et-EE" dirty="0" err="1" smtClean="0"/>
              <a:t>Eliš</a:t>
            </a:r>
            <a:r>
              <a:rPr lang="et-EE" dirty="0" smtClean="0"/>
              <a:t>, Kuues tahvel</a:t>
            </a:r>
          </a:p>
        </p:txBody>
      </p:sp>
    </p:spTree>
    <p:extLst>
      <p:ext uri="{BB962C8B-B14F-4D97-AF65-F5344CB8AC3E}">
        <p14:creationId xmlns:p14="http://schemas.microsoft.com/office/powerpoint/2010/main" val="570506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85192" y="332656"/>
            <a:ext cx="8229600" cy="1143000"/>
          </a:xfrm>
        </p:spPr>
        <p:txBody>
          <a:bodyPr/>
          <a:lstStyle/>
          <a:p>
            <a:pPr algn="ctr"/>
            <a:r>
              <a:rPr lang="et-EE" dirty="0" smtClean="0"/>
              <a:t>Mõtlemiseks:</a:t>
            </a:r>
            <a:endParaRPr lang="et-EE" dirty="0"/>
          </a:p>
        </p:txBody>
      </p:sp>
      <p:sp>
        <p:nvSpPr>
          <p:cNvPr id="3" name="Sisu kohatäide 2"/>
          <p:cNvSpPr>
            <a:spLocks noGrp="1"/>
          </p:cNvSpPr>
          <p:nvPr>
            <p:ph idx="1"/>
          </p:nvPr>
        </p:nvSpPr>
        <p:spPr>
          <a:xfrm>
            <a:off x="457200" y="1935480"/>
            <a:ext cx="8229600" cy="4733880"/>
          </a:xfrm>
        </p:spPr>
        <p:txBody>
          <a:bodyPr>
            <a:normAutofit/>
          </a:bodyPr>
          <a:lstStyle/>
          <a:p>
            <a:endParaRPr lang="et-EE" dirty="0" smtClean="0"/>
          </a:p>
          <a:p>
            <a:endParaRPr lang="et-EE" dirty="0"/>
          </a:p>
          <a:p>
            <a:endParaRPr lang="et-EE" dirty="0" smtClean="0"/>
          </a:p>
          <a:p>
            <a:pPr marL="0" indent="0">
              <a:buNone/>
            </a:pPr>
            <a:r>
              <a:rPr lang="et-EE" sz="1800" dirty="0"/>
              <a:t>http://commons.wikimedia.org/wiki/File:Mesopotamia_geographic.png</a:t>
            </a:r>
            <a:endParaRPr lang="et-EE" sz="1800" dirty="0"/>
          </a:p>
          <a:p>
            <a:r>
              <a:rPr lang="et-EE" sz="3200" dirty="0" smtClean="0"/>
              <a:t> Millised on </a:t>
            </a:r>
            <a:r>
              <a:rPr lang="et-EE" sz="3200" dirty="0" err="1" smtClean="0"/>
              <a:t>Mesopotaamia</a:t>
            </a:r>
            <a:r>
              <a:rPr lang="et-EE" sz="3200" dirty="0" smtClean="0"/>
              <a:t> loodusolud?</a:t>
            </a:r>
          </a:p>
          <a:p>
            <a:r>
              <a:rPr lang="et-EE" sz="3200" dirty="0"/>
              <a:t> </a:t>
            </a:r>
            <a:r>
              <a:rPr lang="et-EE" sz="3200" dirty="0" smtClean="0"/>
              <a:t>Kuidas „käituvad“ Tigris ja Eufrat võrreldes Niilusega?</a:t>
            </a:r>
          </a:p>
          <a:p>
            <a:r>
              <a:rPr lang="et-EE" sz="3200" dirty="0" smtClean="0"/>
              <a:t> Millised on </a:t>
            </a:r>
            <a:r>
              <a:rPr lang="et-EE" sz="3200" dirty="0" err="1" smtClean="0"/>
              <a:t>Mesopotaamia</a:t>
            </a:r>
            <a:r>
              <a:rPr lang="et-EE" sz="3200" dirty="0" smtClean="0"/>
              <a:t> poliitilise ajaloo iseloomulikud jooned?</a:t>
            </a:r>
            <a:endParaRPr lang="et-EE" sz="32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79" y="1556792"/>
            <a:ext cx="1921869" cy="174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172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smtClean="0"/>
              <a:t>Mõtleme veel …</a:t>
            </a:r>
            <a:endParaRPr lang="et-EE" dirty="0"/>
          </a:p>
        </p:txBody>
      </p:sp>
      <p:sp>
        <p:nvSpPr>
          <p:cNvPr id="3" name="Sisu kohatäide 2"/>
          <p:cNvSpPr>
            <a:spLocks noGrp="1"/>
          </p:cNvSpPr>
          <p:nvPr>
            <p:ph idx="1"/>
          </p:nvPr>
        </p:nvSpPr>
        <p:spPr/>
        <p:txBody>
          <a:bodyPr>
            <a:normAutofit/>
          </a:bodyPr>
          <a:lstStyle/>
          <a:p>
            <a:r>
              <a:rPr lang="et-EE" sz="3200" dirty="0" smtClean="0"/>
              <a:t> Milliste valdkondadega on seotud esimene jumalate põlvkond, millistega võimule tulnud põlvkond? Millele see viitab?</a:t>
            </a:r>
          </a:p>
          <a:p>
            <a:r>
              <a:rPr lang="et-EE" sz="3200" dirty="0"/>
              <a:t> </a:t>
            </a:r>
            <a:r>
              <a:rPr lang="et-EE" sz="3200" dirty="0" smtClean="0"/>
              <a:t>Miks on selles loomisloos nii palju otsest vägivalda?</a:t>
            </a:r>
          </a:p>
          <a:p>
            <a:r>
              <a:rPr lang="et-EE" sz="3200" dirty="0"/>
              <a:t> M</a:t>
            </a:r>
            <a:r>
              <a:rPr lang="et-EE" sz="3200" dirty="0" smtClean="0"/>
              <a:t>illine on inimese päritolu? Mida võib see tähendada suhtumises inimese rolli / väärtusesse?</a:t>
            </a:r>
            <a:endParaRPr lang="et-EE" sz="3200" dirty="0"/>
          </a:p>
        </p:txBody>
      </p:sp>
    </p:spTree>
    <p:extLst>
      <p:ext uri="{BB962C8B-B14F-4D97-AF65-F5344CB8AC3E}">
        <p14:creationId xmlns:p14="http://schemas.microsoft.com/office/powerpoint/2010/main" val="2779371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smtClean="0"/>
              <a:t>Mõtleme edasi …</a:t>
            </a:r>
            <a:endParaRPr lang="et-EE" dirty="0"/>
          </a:p>
        </p:txBody>
      </p:sp>
      <p:sp>
        <p:nvSpPr>
          <p:cNvPr id="3" name="Sisu kohatäide 2"/>
          <p:cNvSpPr>
            <a:spLocks noGrp="1"/>
          </p:cNvSpPr>
          <p:nvPr>
            <p:ph idx="1"/>
          </p:nvPr>
        </p:nvSpPr>
        <p:spPr>
          <a:xfrm>
            <a:off x="251520" y="1935480"/>
            <a:ext cx="8784976" cy="4389120"/>
          </a:xfrm>
        </p:spPr>
        <p:txBody>
          <a:bodyPr>
            <a:normAutofit/>
          </a:bodyPr>
          <a:lstStyle/>
          <a:p>
            <a:r>
              <a:rPr lang="et-EE" sz="3200" dirty="0" smtClean="0"/>
              <a:t> </a:t>
            </a:r>
            <a:r>
              <a:rPr lang="et-EE" sz="3200" dirty="0" err="1" smtClean="0"/>
              <a:t>Mesopotaamia</a:t>
            </a:r>
            <a:r>
              <a:rPr lang="et-EE" sz="3200" dirty="0" smtClean="0"/>
              <a:t> oli algkoduks semiidi rahvale</a:t>
            </a:r>
            <a:r>
              <a:rPr lang="et-EE" sz="3200" dirty="0" smtClean="0"/>
              <a:t>.</a:t>
            </a:r>
          </a:p>
          <a:p>
            <a:pPr lvl="1"/>
            <a:r>
              <a:rPr lang="et-EE" sz="3000" dirty="0"/>
              <a:t> </a:t>
            </a:r>
            <a:r>
              <a:rPr lang="et-EE" sz="3000" dirty="0" smtClean="0"/>
              <a:t>meenuta varemõpitust, mis on antisemitism?</a:t>
            </a:r>
            <a:endParaRPr lang="et-EE" sz="3000" dirty="0" smtClean="0"/>
          </a:p>
          <a:p>
            <a:pPr lvl="1"/>
            <a:r>
              <a:rPr lang="et-EE" sz="3000" dirty="0"/>
              <a:t> </a:t>
            </a:r>
            <a:r>
              <a:rPr lang="et-EE" sz="3000" dirty="0" smtClean="0"/>
              <a:t>kes on seega semiidid?</a:t>
            </a:r>
            <a:endParaRPr lang="et-EE" sz="3000" dirty="0" smtClean="0"/>
          </a:p>
          <a:p>
            <a:pPr lvl="1"/>
            <a:r>
              <a:rPr lang="et-EE" sz="3000" dirty="0"/>
              <a:t> </a:t>
            </a:r>
            <a:r>
              <a:rPr lang="et-EE" sz="3000" dirty="0" smtClean="0"/>
              <a:t>milline kuulus lugu selle rahva  pühakirjas viitab </a:t>
            </a:r>
            <a:r>
              <a:rPr lang="et-EE" sz="3000" dirty="0" err="1" smtClean="0"/>
              <a:t>Mesopotaamia</a:t>
            </a:r>
            <a:r>
              <a:rPr lang="et-EE" sz="3000" dirty="0" smtClean="0"/>
              <a:t> loodusoludele?</a:t>
            </a:r>
          </a:p>
          <a:p>
            <a:pPr marL="393192" lvl="1" indent="0">
              <a:buNone/>
            </a:pPr>
            <a:endParaRPr lang="et-EE" sz="3000" dirty="0" smtClean="0"/>
          </a:p>
          <a:p>
            <a:pPr marL="393192" lvl="1" indent="0">
              <a:buNone/>
            </a:pPr>
            <a:endParaRPr lang="et-EE" sz="3000" dirty="0"/>
          </a:p>
        </p:txBody>
      </p:sp>
    </p:spTree>
    <p:extLst>
      <p:ext uri="{BB962C8B-B14F-4D97-AF65-F5344CB8AC3E}">
        <p14:creationId xmlns:p14="http://schemas.microsoft.com/office/powerpoint/2010/main" val="3168742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544" y="908720"/>
            <a:ext cx="7772400" cy="1362456"/>
          </a:xfrm>
        </p:spPr>
        <p:txBody>
          <a:bodyPr/>
          <a:lstStyle/>
          <a:p>
            <a:pPr algn="ctr"/>
            <a:r>
              <a:rPr lang="et-EE" dirty="0" smtClean="0">
                <a:latin typeface="Algerian" pitchFamily="82" charset="0"/>
              </a:rPr>
              <a:t>Kreeka loomismüüt</a:t>
            </a:r>
            <a:endParaRPr lang="et-EE" dirty="0">
              <a:latin typeface="Algerian" pitchFamily="82" charset="0"/>
            </a:endParaRPr>
          </a:p>
        </p:txBody>
      </p:sp>
      <p:sp>
        <p:nvSpPr>
          <p:cNvPr id="3" name="Teksti kohatäide 2"/>
          <p:cNvSpPr>
            <a:spLocks noGrp="1"/>
          </p:cNvSpPr>
          <p:nvPr>
            <p:ph type="body" idx="1"/>
          </p:nvPr>
        </p:nvSpPr>
        <p:spPr>
          <a:xfrm>
            <a:off x="530352" y="2704664"/>
            <a:ext cx="7772400" cy="3532648"/>
          </a:xfrm>
        </p:spPr>
        <p:txBody>
          <a:bodyPr>
            <a:normAutofit/>
          </a:bodyPr>
          <a:lstStyle/>
          <a:p>
            <a:r>
              <a:rPr lang="et-EE" sz="3200" dirty="0" smtClean="0"/>
              <a:t> Allikaid on palju, näiteks</a:t>
            </a:r>
          </a:p>
          <a:p>
            <a:r>
              <a:rPr lang="et-EE" sz="3200" dirty="0"/>
              <a:t>	</a:t>
            </a:r>
            <a:r>
              <a:rPr lang="et-EE" sz="3200" dirty="0" smtClean="0"/>
              <a:t>* Homerose „</a:t>
            </a:r>
            <a:r>
              <a:rPr lang="et-EE" sz="3200" dirty="0" err="1" smtClean="0"/>
              <a:t>Ilias</a:t>
            </a:r>
            <a:r>
              <a:rPr lang="et-EE" sz="3200" dirty="0" smtClean="0"/>
              <a:t>“ ja „Odüsseia“</a:t>
            </a:r>
          </a:p>
          <a:p>
            <a:r>
              <a:rPr lang="et-EE" sz="3200" dirty="0"/>
              <a:t>	</a:t>
            </a:r>
            <a:r>
              <a:rPr lang="et-EE" sz="3200" dirty="0" smtClean="0"/>
              <a:t>* </a:t>
            </a:r>
            <a:r>
              <a:rPr lang="et-EE" sz="3200" dirty="0" err="1" smtClean="0"/>
              <a:t>Hesiodose</a:t>
            </a:r>
            <a:r>
              <a:rPr lang="et-EE" sz="3200" dirty="0" smtClean="0"/>
              <a:t> „</a:t>
            </a:r>
            <a:r>
              <a:rPr lang="et-EE" sz="3200" dirty="0" err="1" smtClean="0"/>
              <a:t>Theogonia</a:t>
            </a:r>
            <a:r>
              <a:rPr lang="et-EE" sz="3200" dirty="0" smtClean="0"/>
              <a:t>“</a:t>
            </a:r>
          </a:p>
          <a:p>
            <a:r>
              <a:rPr lang="et-EE" sz="3200" dirty="0"/>
              <a:t>	</a:t>
            </a:r>
            <a:r>
              <a:rPr lang="et-EE" sz="3200" dirty="0" smtClean="0"/>
              <a:t>* </a:t>
            </a:r>
            <a:r>
              <a:rPr lang="et-EE" sz="3200" dirty="0" err="1" smtClean="0"/>
              <a:t>Pindarose</a:t>
            </a:r>
            <a:r>
              <a:rPr lang="et-EE" sz="3200" dirty="0" smtClean="0"/>
              <a:t> koorilaulud</a:t>
            </a:r>
          </a:p>
          <a:p>
            <a:r>
              <a:rPr lang="et-EE" sz="3200" dirty="0"/>
              <a:t>	</a:t>
            </a:r>
            <a:r>
              <a:rPr lang="et-EE" sz="3200" dirty="0" smtClean="0"/>
              <a:t>* </a:t>
            </a:r>
            <a:r>
              <a:rPr lang="et-EE" sz="3200" dirty="0" err="1" smtClean="0"/>
              <a:t>Aischylose</a:t>
            </a:r>
            <a:r>
              <a:rPr lang="et-EE" sz="3200" dirty="0" smtClean="0"/>
              <a:t> tragöödiad jne</a:t>
            </a:r>
            <a:endParaRPr lang="et-EE" sz="3200" dirty="0"/>
          </a:p>
        </p:txBody>
      </p:sp>
    </p:spTree>
    <p:extLst>
      <p:ext uri="{BB962C8B-B14F-4D97-AF65-F5344CB8AC3E}">
        <p14:creationId xmlns:p14="http://schemas.microsoft.com/office/powerpoint/2010/main" val="334129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8"/>
            <a:ext cx="8229600" cy="1572784"/>
          </a:xfrm>
        </p:spPr>
        <p:txBody>
          <a:bodyPr>
            <a:normAutofit/>
          </a:bodyPr>
          <a:lstStyle/>
          <a:p>
            <a:pPr algn="ctr"/>
            <a:r>
              <a:rPr lang="et-EE" dirty="0" smtClean="0"/>
              <a:t>Alguses oli Kaos / </a:t>
            </a:r>
            <a:r>
              <a:rPr lang="et-EE" dirty="0" err="1" smtClean="0"/>
              <a:t>Chaos</a:t>
            </a:r>
            <a:r>
              <a:rPr lang="et-EE" dirty="0" smtClean="0"/>
              <a:t> </a:t>
            </a:r>
            <a:r>
              <a:rPr lang="et-EE" dirty="0" smtClean="0"/>
              <a:t>…</a:t>
            </a:r>
            <a:r>
              <a:rPr lang="et-EE" dirty="0"/>
              <a:t/>
            </a:r>
            <a:br>
              <a:rPr lang="et-EE" dirty="0"/>
            </a:br>
            <a:r>
              <a:rPr lang="et-EE" sz="1800" dirty="0" smtClean="0"/>
              <a:t>h</a:t>
            </a:r>
            <a:r>
              <a:rPr lang="et-EE" sz="2000" dirty="0" smtClean="0"/>
              <a:t>ttp</a:t>
            </a:r>
            <a:r>
              <a:rPr lang="et-EE" sz="2000" dirty="0"/>
              <a:t>://onelifeoneart.deviantart.com/art/Creation-131134836</a:t>
            </a:r>
            <a:endParaRPr lang="et-EE"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492896"/>
            <a:ext cx="5834422" cy="3267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09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normAutofit/>
          </a:bodyPr>
          <a:lstStyle/>
          <a:p>
            <a:pPr algn="ctr"/>
            <a:r>
              <a:rPr lang="et-EE" sz="4000" dirty="0" smtClean="0"/>
              <a:t>Olulisemaid </a:t>
            </a:r>
            <a:r>
              <a:rPr lang="et-EE" sz="4000" dirty="0"/>
              <a:t>sündmusi </a:t>
            </a:r>
            <a:r>
              <a:rPr lang="et-EE" sz="4000" dirty="0" smtClean="0"/>
              <a:t>müüdis:</a:t>
            </a:r>
            <a:endParaRPr lang="et-EE" sz="4000" dirty="0"/>
          </a:p>
        </p:txBody>
      </p:sp>
      <p:sp>
        <p:nvSpPr>
          <p:cNvPr id="3" name="Sisu kohatäide 2"/>
          <p:cNvSpPr>
            <a:spLocks noGrp="1"/>
          </p:cNvSpPr>
          <p:nvPr>
            <p:ph idx="1"/>
          </p:nvPr>
        </p:nvSpPr>
        <p:spPr/>
        <p:txBody>
          <a:bodyPr>
            <a:normAutofit/>
          </a:bodyPr>
          <a:lstStyle/>
          <a:p>
            <a:r>
              <a:rPr lang="et-EE" sz="3200" dirty="0" smtClean="0"/>
              <a:t> Kaosest tekkis esimesena </a:t>
            </a:r>
            <a:r>
              <a:rPr lang="et-EE" sz="3200" dirty="0" err="1" smtClean="0"/>
              <a:t>Gaia</a:t>
            </a:r>
            <a:r>
              <a:rPr lang="et-EE" sz="3200" dirty="0" smtClean="0"/>
              <a:t> (Maa), siis </a:t>
            </a:r>
            <a:r>
              <a:rPr lang="et-EE" sz="3200" dirty="0" err="1" smtClean="0"/>
              <a:t>Eros</a:t>
            </a:r>
            <a:r>
              <a:rPr lang="et-EE" sz="3200" dirty="0" smtClean="0"/>
              <a:t> (Armastus), </a:t>
            </a:r>
            <a:r>
              <a:rPr lang="et-EE" sz="3200" dirty="0" err="1" smtClean="0"/>
              <a:t>Erebos</a:t>
            </a:r>
            <a:r>
              <a:rPr lang="et-EE" sz="3200" dirty="0" smtClean="0"/>
              <a:t> (Pimedus) ja Öö</a:t>
            </a:r>
          </a:p>
          <a:p>
            <a:r>
              <a:rPr lang="et-EE" sz="3200" dirty="0"/>
              <a:t> </a:t>
            </a:r>
            <a:r>
              <a:rPr lang="et-EE" sz="3200" dirty="0" err="1" smtClean="0"/>
              <a:t>Gaia</a:t>
            </a:r>
            <a:r>
              <a:rPr lang="et-EE" sz="3200" dirty="0" smtClean="0"/>
              <a:t> lõi endale kaaslaseks </a:t>
            </a:r>
            <a:r>
              <a:rPr lang="et-EE" sz="3200" dirty="0" err="1" smtClean="0"/>
              <a:t>Uranose</a:t>
            </a:r>
            <a:r>
              <a:rPr lang="et-EE" sz="3200" dirty="0" smtClean="0"/>
              <a:t> (Taeva)</a:t>
            </a:r>
          </a:p>
          <a:p>
            <a:r>
              <a:rPr lang="et-EE" sz="3200" dirty="0"/>
              <a:t> </a:t>
            </a:r>
            <a:r>
              <a:rPr lang="et-EE" sz="3200" dirty="0" err="1" smtClean="0"/>
              <a:t>Gaia</a:t>
            </a:r>
            <a:r>
              <a:rPr lang="et-EE" sz="3200" dirty="0" smtClean="0"/>
              <a:t> ja </a:t>
            </a:r>
            <a:r>
              <a:rPr lang="et-EE" sz="3200" dirty="0" err="1" smtClean="0"/>
              <a:t>Uranose</a:t>
            </a:r>
            <a:r>
              <a:rPr lang="et-EE" sz="3200" dirty="0" smtClean="0"/>
              <a:t> lapsed olid titaanid sh </a:t>
            </a:r>
            <a:r>
              <a:rPr lang="et-EE" sz="3200" dirty="0" err="1" smtClean="0"/>
              <a:t>Kronos</a:t>
            </a:r>
            <a:r>
              <a:rPr lang="et-EE" sz="3200" dirty="0" smtClean="0"/>
              <a:t> (Aeg) ja </a:t>
            </a:r>
            <a:r>
              <a:rPr lang="et-EE" sz="3200" dirty="0" err="1" smtClean="0"/>
              <a:t>Rhea</a:t>
            </a:r>
            <a:r>
              <a:rPr lang="et-EE" sz="3200" dirty="0" smtClean="0"/>
              <a:t>, aga ka kükloobid ja sajakäelised ja 50-pealised elukad</a:t>
            </a:r>
          </a:p>
          <a:p>
            <a:r>
              <a:rPr lang="et-EE" sz="3200" dirty="0"/>
              <a:t> </a:t>
            </a:r>
            <a:r>
              <a:rPr lang="et-EE" sz="3200" dirty="0" err="1" smtClean="0"/>
              <a:t>Uranos</a:t>
            </a:r>
            <a:r>
              <a:rPr lang="et-EE" sz="3200" dirty="0" smtClean="0"/>
              <a:t> kartis oma järeltulijaid ja sulges nad </a:t>
            </a:r>
            <a:r>
              <a:rPr lang="et-EE" sz="3200" dirty="0" err="1" smtClean="0"/>
              <a:t>Gaia</a:t>
            </a:r>
            <a:r>
              <a:rPr lang="et-EE" sz="3200" dirty="0" smtClean="0"/>
              <a:t> sügavustesse</a:t>
            </a:r>
            <a:endParaRPr lang="et-EE" sz="3200" dirty="0"/>
          </a:p>
        </p:txBody>
      </p:sp>
    </p:spTree>
    <p:extLst>
      <p:ext uri="{BB962C8B-B14F-4D97-AF65-F5344CB8AC3E}">
        <p14:creationId xmlns:p14="http://schemas.microsoft.com/office/powerpoint/2010/main" val="935938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2055" y="548680"/>
            <a:ext cx="8229600" cy="1080120"/>
          </a:xfrm>
        </p:spPr>
        <p:txBody>
          <a:bodyPr>
            <a:normAutofit/>
          </a:bodyPr>
          <a:lstStyle/>
          <a:p>
            <a:pPr algn="ctr"/>
            <a:r>
              <a:rPr lang="et-EE" dirty="0" smtClean="0"/>
              <a:t>Jumalate esimene põlvkond:</a:t>
            </a:r>
            <a:endParaRPr lang="et-EE" dirty="0"/>
          </a:p>
        </p:txBody>
      </p:sp>
      <p:sp>
        <p:nvSpPr>
          <p:cNvPr id="3" name="Sisu kohatäide 2"/>
          <p:cNvSpPr>
            <a:spLocks noGrp="1"/>
          </p:cNvSpPr>
          <p:nvPr>
            <p:ph idx="1"/>
          </p:nvPr>
        </p:nvSpPr>
        <p:spPr>
          <a:xfrm>
            <a:off x="395536" y="1628800"/>
            <a:ext cx="8373616" cy="4999831"/>
          </a:xfrm>
        </p:spPr>
        <p:txBody>
          <a:bodyPr>
            <a:normAutofit/>
          </a:bodyPr>
          <a:lstStyle/>
          <a:p>
            <a:r>
              <a:rPr lang="et-EE" sz="3200" dirty="0" smtClean="0"/>
              <a:t> </a:t>
            </a:r>
            <a:r>
              <a:rPr lang="et-EE" sz="3200" dirty="0" err="1" smtClean="0"/>
              <a:t>Kronos</a:t>
            </a:r>
            <a:r>
              <a:rPr lang="et-EE" sz="3200" dirty="0" smtClean="0"/>
              <a:t> vigastas </a:t>
            </a:r>
            <a:r>
              <a:rPr lang="et-EE" sz="3200" dirty="0" err="1" smtClean="0"/>
              <a:t>Uranost</a:t>
            </a:r>
            <a:r>
              <a:rPr lang="et-EE" sz="3200" dirty="0" smtClean="0"/>
              <a:t> </a:t>
            </a:r>
            <a:r>
              <a:rPr lang="et-EE" sz="3200" dirty="0" err="1" smtClean="0"/>
              <a:t>Gaia</a:t>
            </a:r>
            <a:r>
              <a:rPr lang="et-EE" sz="3200" dirty="0" smtClean="0"/>
              <a:t> mahitusel nii, et too enam kunagi lapsi sigitada ei saanud</a:t>
            </a:r>
          </a:p>
          <a:p>
            <a:r>
              <a:rPr lang="et-EE" sz="3200" dirty="0"/>
              <a:t> </a:t>
            </a:r>
            <a:r>
              <a:rPr lang="et-EE" sz="3200" dirty="0" err="1" smtClean="0"/>
              <a:t>Kronosel</a:t>
            </a:r>
            <a:r>
              <a:rPr lang="et-EE" sz="3200" dirty="0" smtClean="0"/>
              <a:t> ja </a:t>
            </a:r>
            <a:r>
              <a:rPr lang="et-EE" sz="3200" dirty="0" err="1" smtClean="0"/>
              <a:t>Rheal</a:t>
            </a:r>
            <a:r>
              <a:rPr lang="et-EE" sz="3200" dirty="0" smtClean="0"/>
              <a:t> sündis kuus last</a:t>
            </a:r>
            <a:r>
              <a:rPr lang="et-EE" sz="3200" dirty="0" smtClean="0"/>
              <a:t>:</a:t>
            </a:r>
          </a:p>
          <a:p>
            <a:pPr lvl="1"/>
            <a:r>
              <a:rPr lang="et-EE" sz="3000" dirty="0"/>
              <a:t> </a:t>
            </a:r>
            <a:r>
              <a:rPr lang="et-EE" sz="3000" dirty="0" err="1" smtClean="0"/>
              <a:t>Hera</a:t>
            </a:r>
            <a:endParaRPr lang="et-EE" sz="3000" dirty="0" smtClean="0"/>
          </a:p>
          <a:p>
            <a:pPr lvl="1"/>
            <a:r>
              <a:rPr lang="et-EE" sz="3000" dirty="0"/>
              <a:t> </a:t>
            </a:r>
            <a:r>
              <a:rPr lang="et-EE" sz="3000" dirty="0" err="1" smtClean="0"/>
              <a:t>Hestia</a:t>
            </a:r>
            <a:endParaRPr lang="et-EE" sz="3000" dirty="0" smtClean="0"/>
          </a:p>
          <a:p>
            <a:pPr lvl="1"/>
            <a:r>
              <a:rPr lang="et-EE" sz="3000" dirty="0"/>
              <a:t> </a:t>
            </a:r>
            <a:r>
              <a:rPr lang="et-EE" sz="3000" dirty="0" err="1" smtClean="0"/>
              <a:t>Demeter</a:t>
            </a:r>
            <a:endParaRPr lang="et-EE" sz="3000" dirty="0" smtClean="0"/>
          </a:p>
          <a:p>
            <a:pPr lvl="1"/>
            <a:r>
              <a:rPr lang="et-EE" sz="3000" dirty="0"/>
              <a:t> </a:t>
            </a:r>
            <a:r>
              <a:rPr lang="et-EE" sz="3000" dirty="0" err="1" smtClean="0"/>
              <a:t>Hades</a:t>
            </a:r>
            <a:endParaRPr lang="et-EE" sz="3000" dirty="0" smtClean="0"/>
          </a:p>
          <a:p>
            <a:pPr lvl="1"/>
            <a:r>
              <a:rPr lang="et-EE" sz="3000" dirty="0"/>
              <a:t> </a:t>
            </a:r>
            <a:r>
              <a:rPr lang="et-EE" sz="3000" dirty="0" err="1" smtClean="0"/>
              <a:t>Poseidon</a:t>
            </a:r>
            <a:endParaRPr lang="et-EE" sz="3000" dirty="0" smtClean="0"/>
          </a:p>
          <a:p>
            <a:pPr lvl="1"/>
            <a:r>
              <a:rPr lang="et-EE" sz="3000" dirty="0"/>
              <a:t> </a:t>
            </a:r>
            <a:r>
              <a:rPr lang="et-EE" sz="3000" dirty="0" err="1" smtClean="0"/>
              <a:t>Zeus</a:t>
            </a:r>
            <a:endParaRPr lang="et-EE" sz="3000" dirty="0"/>
          </a:p>
        </p:txBody>
      </p:sp>
    </p:spTree>
    <p:extLst>
      <p:ext uri="{BB962C8B-B14F-4D97-AF65-F5344CB8AC3E}">
        <p14:creationId xmlns:p14="http://schemas.microsoft.com/office/powerpoint/2010/main" val="4211955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11560" y="620688"/>
            <a:ext cx="8064896" cy="720080"/>
          </a:xfrm>
        </p:spPr>
        <p:txBody>
          <a:bodyPr>
            <a:normAutofit fontScale="90000"/>
          </a:bodyPr>
          <a:lstStyle/>
          <a:p>
            <a:pPr algn="ctr"/>
            <a:r>
              <a:rPr lang="et-EE" dirty="0" smtClean="0"/>
              <a:t>Noorema põlvkonna vastuhakk:</a:t>
            </a:r>
            <a:endParaRPr lang="et-EE" dirty="0"/>
          </a:p>
        </p:txBody>
      </p:sp>
      <p:sp>
        <p:nvSpPr>
          <p:cNvPr id="3" name="Sisu kohatäide 2"/>
          <p:cNvSpPr>
            <a:spLocks noGrp="1"/>
          </p:cNvSpPr>
          <p:nvPr>
            <p:ph idx="1"/>
          </p:nvPr>
        </p:nvSpPr>
        <p:spPr>
          <a:xfrm>
            <a:off x="457200" y="1412776"/>
            <a:ext cx="8229600" cy="5184576"/>
          </a:xfrm>
        </p:spPr>
        <p:txBody>
          <a:bodyPr>
            <a:normAutofit fontScale="92500"/>
          </a:bodyPr>
          <a:lstStyle/>
          <a:p>
            <a:r>
              <a:rPr lang="et-EE" sz="3200" dirty="0" smtClean="0"/>
              <a:t> </a:t>
            </a:r>
            <a:r>
              <a:rPr lang="et-EE" sz="3200" dirty="0" err="1" smtClean="0"/>
              <a:t>Kronos</a:t>
            </a:r>
            <a:r>
              <a:rPr lang="et-EE" sz="3200" dirty="0" smtClean="0"/>
              <a:t> kartis oma isa saatust ja neelas alla </a:t>
            </a:r>
            <a:r>
              <a:rPr lang="et-EE" sz="3200" dirty="0" err="1" smtClean="0"/>
              <a:t>Hestia</a:t>
            </a:r>
            <a:r>
              <a:rPr lang="et-EE" sz="3200" dirty="0" smtClean="0"/>
              <a:t>, </a:t>
            </a:r>
            <a:r>
              <a:rPr lang="et-EE" sz="3200" dirty="0" err="1" smtClean="0"/>
              <a:t>Demeteri</a:t>
            </a:r>
            <a:r>
              <a:rPr lang="et-EE" sz="3200" dirty="0" smtClean="0"/>
              <a:t>, </a:t>
            </a:r>
            <a:r>
              <a:rPr lang="et-EE" sz="3200" dirty="0" err="1" smtClean="0"/>
              <a:t>Hera</a:t>
            </a:r>
            <a:r>
              <a:rPr lang="et-EE" sz="3200" dirty="0" smtClean="0"/>
              <a:t>, </a:t>
            </a:r>
            <a:r>
              <a:rPr lang="et-EE" sz="3200" dirty="0" err="1" smtClean="0"/>
              <a:t>Poseidoni</a:t>
            </a:r>
            <a:r>
              <a:rPr lang="et-EE" sz="3200" dirty="0" smtClean="0"/>
              <a:t> ja </a:t>
            </a:r>
            <a:r>
              <a:rPr lang="et-EE" sz="3200" dirty="0" err="1" smtClean="0"/>
              <a:t>Hadese</a:t>
            </a:r>
            <a:endParaRPr lang="et-EE" sz="3200" dirty="0" smtClean="0"/>
          </a:p>
          <a:p>
            <a:r>
              <a:rPr lang="et-EE" sz="3200" dirty="0"/>
              <a:t> </a:t>
            </a:r>
            <a:r>
              <a:rPr lang="et-EE" sz="3200" dirty="0" err="1" smtClean="0"/>
              <a:t>Rhea</a:t>
            </a:r>
            <a:r>
              <a:rPr lang="et-EE" sz="3200" dirty="0" smtClean="0"/>
              <a:t> söötis </a:t>
            </a:r>
            <a:r>
              <a:rPr lang="et-EE" sz="3200" dirty="0" err="1" smtClean="0"/>
              <a:t>Zeusi</a:t>
            </a:r>
            <a:r>
              <a:rPr lang="et-EE" sz="3200" dirty="0" smtClean="0"/>
              <a:t> asemel </a:t>
            </a:r>
            <a:r>
              <a:rPr lang="et-EE" sz="3200" dirty="0" err="1" smtClean="0"/>
              <a:t>Kronosele</a:t>
            </a:r>
            <a:r>
              <a:rPr lang="et-EE" sz="3200" dirty="0" smtClean="0"/>
              <a:t> sisse suure kivi, aja möödudes pidi </a:t>
            </a:r>
            <a:r>
              <a:rPr lang="et-EE" sz="3200" dirty="0" err="1" smtClean="0"/>
              <a:t>Kronos</a:t>
            </a:r>
            <a:r>
              <a:rPr lang="et-EE" sz="3200" dirty="0" smtClean="0"/>
              <a:t> välja oksendama ka varem alla neelatud jumalad</a:t>
            </a:r>
          </a:p>
          <a:p>
            <a:r>
              <a:rPr lang="et-EE" sz="3200" dirty="0"/>
              <a:t> l</a:t>
            </a:r>
            <a:r>
              <a:rPr lang="et-EE" sz="3200" dirty="0" smtClean="0"/>
              <a:t>ahingus titaanidega võitsid jumalad tänu </a:t>
            </a:r>
            <a:r>
              <a:rPr lang="et-EE" sz="3200" dirty="0" err="1" smtClean="0"/>
              <a:t>Gaia</a:t>
            </a:r>
            <a:r>
              <a:rPr lang="et-EE" sz="3200" dirty="0" smtClean="0"/>
              <a:t> abile ja </a:t>
            </a:r>
            <a:r>
              <a:rPr lang="et-EE" sz="3200" dirty="0" err="1" smtClean="0"/>
              <a:t>Zeusi</a:t>
            </a:r>
            <a:r>
              <a:rPr lang="et-EE" sz="3200" dirty="0" smtClean="0"/>
              <a:t> piksenooltele</a:t>
            </a:r>
          </a:p>
          <a:p>
            <a:r>
              <a:rPr lang="et-EE" sz="3200" dirty="0"/>
              <a:t> p</a:t>
            </a:r>
            <a:r>
              <a:rPr lang="et-EE" sz="3200" dirty="0" smtClean="0"/>
              <a:t>ärast võitu titaanide üle heitsid jumalad liisku: </a:t>
            </a:r>
            <a:r>
              <a:rPr lang="et-EE" sz="3200" dirty="0" err="1" smtClean="0"/>
              <a:t>Zeus</a:t>
            </a:r>
            <a:r>
              <a:rPr lang="et-EE" sz="3200" dirty="0" smtClean="0"/>
              <a:t> sai taeva, </a:t>
            </a:r>
            <a:r>
              <a:rPr lang="et-EE" sz="3200" dirty="0" err="1" smtClean="0"/>
              <a:t>Poseidon</a:t>
            </a:r>
            <a:r>
              <a:rPr lang="et-EE" sz="3200" dirty="0" smtClean="0"/>
              <a:t> mere ja </a:t>
            </a:r>
            <a:r>
              <a:rPr lang="et-EE" sz="3200" dirty="0" err="1" smtClean="0"/>
              <a:t>Hades</a:t>
            </a:r>
            <a:r>
              <a:rPr lang="et-EE" sz="3200" dirty="0" smtClean="0"/>
              <a:t> all-maailma</a:t>
            </a:r>
          </a:p>
          <a:p>
            <a:endParaRPr lang="et-EE" sz="3200" dirty="0"/>
          </a:p>
        </p:txBody>
      </p:sp>
    </p:spTree>
    <p:extLst>
      <p:ext uri="{BB962C8B-B14F-4D97-AF65-F5344CB8AC3E}">
        <p14:creationId xmlns:p14="http://schemas.microsoft.com/office/powerpoint/2010/main" val="2698417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48680"/>
            <a:ext cx="8229600" cy="792088"/>
          </a:xfrm>
        </p:spPr>
        <p:txBody>
          <a:bodyPr>
            <a:normAutofit fontScale="90000"/>
          </a:bodyPr>
          <a:lstStyle/>
          <a:p>
            <a:pPr algn="ctr"/>
            <a:r>
              <a:rPr lang="et-EE" dirty="0" smtClean="0"/>
              <a:t>Veidi mõistetest:</a:t>
            </a:r>
            <a:endParaRPr lang="et-EE" dirty="0"/>
          </a:p>
        </p:txBody>
      </p:sp>
      <p:sp>
        <p:nvSpPr>
          <p:cNvPr id="3" name="Sisu kohatäide 2"/>
          <p:cNvSpPr>
            <a:spLocks noGrp="1"/>
          </p:cNvSpPr>
          <p:nvPr>
            <p:ph idx="1"/>
          </p:nvPr>
        </p:nvSpPr>
        <p:spPr>
          <a:xfrm>
            <a:off x="179512" y="1484784"/>
            <a:ext cx="8784976" cy="5184576"/>
          </a:xfrm>
        </p:spPr>
        <p:txBody>
          <a:bodyPr>
            <a:normAutofit/>
          </a:bodyPr>
          <a:lstStyle/>
          <a:p>
            <a:r>
              <a:rPr lang="et-EE" sz="5100" dirty="0" smtClean="0"/>
              <a:t> </a:t>
            </a:r>
            <a:r>
              <a:rPr lang="et-EE" sz="3200" dirty="0" smtClean="0"/>
              <a:t>kosmoloogia – religiooniga seoses märgib see jumaliku ja loodusliku maailma vahelist suhet, mida kirjeldatakse müütides ja lugudes sellest, kuidas jumal või jumalad on loonud maailma, inimkonna ja teatud rahvad ning milline on nende olemasolev </a:t>
            </a:r>
            <a:r>
              <a:rPr lang="et-EE" sz="3200" dirty="0" smtClean="0"/>
              <a:t>suhe</a:t>
            </a:r>
          </a:p>
          <a:p>
            <a:endParaRPr lang="et-EE" sz="3200" dirty="0" smtClean="0"/>
          </a:p>
          <a:p>
            <a:endParaRPr lang="et-EE" sz="3200" dirty="0"/>
          </a:p>
          <a:p>
            <a:pPr marL="0" indent="0">
              <a:buNone/>
            </a:pPr>
            <a:r>
              <a:rPr lang="et-EE" sz="1800" dirty="0"/>
              <a:t>http://commons.wikimedia.org/wiki/File:Michelangelo,_Creation_of_Adam_01.jpg</a:t>
            </a:r>
          </a:p>
          <a:p>
            <a:endParaRPr lang="et-EE" sz="3200" dirty="0" smtClean="0"/>
          </a:p>
          <a:p>
            <a:pPr marL="0" indent="0">
              <a:buNone/>
            </a:pPr>
            <a:endParaRPr lang="et-EE" sz="3200" dirty="0"/>
          </a:p>
          <a:p>
            <a:pPr marL="0" indent="0">
              <a:buNone/>
            </a:pPr>
            <a:endParaRPr lang="et-EE" sz="6700" dirty="0" smtClean="0"/>
          </a:p>
          <a:p>
            <a:pPr marL="0" indent="0">
              <a:buNone/>
            </a:pPr>
            <a:endParaRPr lang="et-EE" sz="2800" dirty="0"/>
          </a:p>
          <a:p>
            <a:pPr marL="0" indent="0">
              <a:buNone/>
            </a:pPr>
            <a:endParaRPr lang="et-EE" sz="2800" dirty="0" smtClean="0"/>
          </a:p>
          <a:p>
            <a:pPr marL="0" indent="0">
              <a:buNone/>
            </a:pPr>
            <a:endParaRPr lang="et-EE" sz="2800" dirty="0"/>
          </a:p>
          <a:p>
            <a:pPr marL="0" indent="0">
              <a:buNone/>
            </a:pPr>
            <a:endParaRPr lang="et-EE" sz="2800" dirty="0" smtClean="0"/>
          </a:p>
          <a:p>
            <a:pPr marL="0" indent="0">
              <a:buNone/>
            </a:pPr>
            <a:endParaRPr lang="et-EE" sz="2800" dirty="0"/>
          </a:p>
          <a:p>
            <a:pPr marL="0" indent="0">
              <a:buNone/>
            </a:pPr>
            <a:endParaRPr lang="et-EE" sz="2800" dirty="0" smtClean="0"/>
          </a:p>
          <a:p>
            <a:pPr marL="0" indent="0">
              <a:buNone/>
            </a:pPr>
            <a:endParaRPr lang="et-EE" sz="2800" dirty="0"/>
          </a:p>
          <a:p>
            <a:pPr marL="0" indent="0">
              <a:buNone/>
            </a:pPr>
            <a:endParaRPr lang="et-EE" sz="2800" dirty="0" smtClean="0"/>
          </a:p>
          <a:p>
            <a:pPr marL="0" indent="0">
              <a:buNone/>
            </a:pPr>
            <a:endParaRPr lang="et-EE" sz="2800" dirty="0"/>
          </a:p>
          <a:p>
            <a:endParaRPr lang="et-EE" sz="2800" dirty="0" smtClean="0"/>
          </a:p>
          <a:p>
            <a:endParaRPr lang="et-EE" sz="2800" dirty="0"/>
          </a:p>
          <a:p>
            <a:pPr marL="0" indent="0">
              <a:buNone/>
            </a:pPr>
            <a:endParaRPr lang="et-EE" sz="2800" dirty="0"/>
          </a:p>
          <a:p>
            <a:pPr marL="0" indent="0">
              <a:buNone/>
            </a:pPr>
            <a:endParaRPr lang="et-EE" sz="28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289508"/>
            <a:ext cx="3220391" cy="1654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104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8"/>
            <a:ext cx="8229600" cy="2220856"/>
          </a:xfrm>
        </p:spPr>
        <p:txBody>
          <a:bodyPr>
            <a:normAutofit fontScale="90000"/>
          </a:bodyPr>
          <a:lstStyle/>
          <a:p>
            <a:pPr algn="ctr"/>
            <a:r>
              <a:rPr lang="et-EE" dirty="0" smtClean="0"/>
              <a:t>Kujunes välja jumalate seltskond lumisel </a:t>
            </a:r>
            <a:r>
              <a:rPr lang="et-EE" dirty="0" err="1" smtClean="0"/>
              <a:t>Olümpose</a:t>
            </a:r>
            <a:r>
              <a:rPr lang="et-EE" dirty="0" smtClean="0"/>
              <a:t> mäel: </a:t>
            </a:r>
            <a:r>
              <a:rPr lang="et-EE" dirty="0" smtClean="0"/>
              <a:t/>
            </a:r>
            <a:br>
              <a:rPr lang="et-EE" dirty="0" smtClean="0"/>
            </a:br>
            <a:endParaRPr lang="et-EE" dirty="0"/>
          </a:p>
        </p:txBody>
      </p:sp>
      <p:sp>
        <p:nvSpPr>
          <p:cNvPr id="3" name="Sisu kohatäide 2"/>
          <p:cNvSpPr>
            <a:spLocks noGrp="1"/>
          </p:cNvSpPr>
          <p:nvPr>
            <p:ph idx="1"/>
          </p:nvPr>
        </p:nvSpPr>
        <p:spPr/>
        <p:txBody>
          <a:bodyPr/>
          <a:lstStyle/>
          <a:p>
            <a:endParaRPr lang="et-EE" dirty="0" smtClean="0"/>
          </a:p>
          <a:p>
            <a:pPr marL="0" indent="0">
              <a:buNone/>
            </a:pPr>
            <a:r>
              <a:rPr lang="et-EE" sz="1600" dirty="0" smtClean="0"/>
              <a:t>		</a:t>
            </a:r>
            <a:r>
              <a:rPr lang="et-EE" sz="1600" dirty="0" err="1" smtClean="0"/>
              <a:t>Greek</a:t>
            </a:r>
            <a:r>
              <a:rPr lang="et-EE" sz="1600" dirty="0" smtClean="0"/>
              <a:t> </a:t>
            </a:r>
            <a:r>
              <a:rPr lang="et-EE" sz="1600" dirty="0" err="1"/>
              <a:t>Deity</a:t>
            </a:r>
            <a:r>
              <a:rPr lang="et-EE" sz="1600" dirty="0"/>
              <a:t> </a:t>
            </a:r>
            <a:r>
              <a:rPr lang="et-EE" sz="1600" dirty="0" err="1" smtClean="0"/>
              <a:t>Physiology</a:t>
            </a:r>
            <a:r>
              <a:rPr lang="et-EE" sz="1600" dirty="0"/>
              <a:t> </a:t>
            </a:r>
            <a:r>
              <a:rPr lang="et-EE" sz="1600" dirty="0" smtClean="0"/>
              <a:t>powerlisting.wikia.com</a:t>
            </a:r>
            <a:endParaRPr lang="et-EE" sz="1600" dirty="0"/>
          </a:p>
          <a:p>
            <a:endParaRPr lang="et-EE" sz="1600" dirty="0" smtClean="0"/>
          </a:p>
          <a:p>
            <a:endParaRPr lang="et-EE" dirty="0" smtClean="0"/>
          </a:p>
          <a:p>
            <a:endParaRPr lang="et-EE" dirty="0"/>
          </a:p>
          <a:p>
            <a:endParaRPr lang="et-EE" dirty="0" smtClean="0"/>
          </a:p>
          <a:p>
            <a:pPr marL="0" indent="0">
              <a:buNone/>
            </a:pPr>
            <a:endParaRPr lang="et-EE" dirty="0"/>
          </a:p>
          <a:p>
            <a:pPr marL="0" indent="0">
              <a:buNone/>
            </a:pPr>
            <a:endParaRPr lang="et-EE" dirty="0" smtClean="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708920"/>
            <a:ext cx="244827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1684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smtClean="0"/>
              <a:t>Inimese teke</a:t>
            </a:r>
            <a:endParaRPr lang="et-EE" dirty="0"/>
          </a:p>
        </p:txBody>
      </p:sp>
      <p:sp>
        <p:nvSpPr>
          <p:cNvPr id="3" name="Sisu kohatäide 2"/>
          <p:cNvSpPr>
            <a:spLocks noGrp="1"/>
          </p:cNvSpPr>
          <p:nvPr>
            <p:ph idx="1"/>
          </p:nvPr>
        </p:nvSpPr>
        <p:spPr>
          <a:xfrm>
            <a:off x="251520" y="1935480"/>
            <a:ext cx="8640960" cy="4389120"/>
          </a:xfrm>
        </p:spPr>
        <p:txBody>
          <a:bodyPr>
            <a:normAutofit/>
          </a:bodyPr>
          <a:lstStyle/>
          <a:p>
            <a:r>
              <a:rPr lang="et-EE" sz="3200" dirty="0" smtClean="0"/>
              <a:t> inimese tekke kohta on mitu versiooni:</a:t>
            </a:r>
          </a:p>
          <a:p>
            <a:pPr lvl="1"/>
            <a:r>
              <a:rPr lang="et-EE" sz="3000" dirty="0"/>
              <a:t> </a:t>
            </a:r>
            <a:r>
              <a:rPr lang="et-EE" sz="3000" dirty="0" smtClean="0"/>
              <a:t>titaanid </a:t>
            </a:r>
            <a:r>
              <a:rPr lang="et-EE" sz="3000" dirty="0" err="1" smtClean="0"/>
              <a:t>Epimetheus</a:t>
            </a:r>
            <a:r>
              <a:rPr lang="et-EE" sz="3000" dirty="0" smtClean="0"/>
              <a:t> ja Prometheus  lõid loomad ja inimesed</a:t>
            </a:r>
          </a:p>
          <a:p>
            <a:pPr lvl="1"/>
            <a:r>
              <a:rPr lang="et-EE" sz="3000" dirty="0"/>
              <a:t> </a:t>
            </a:r>
            <a:r>
              <a:rPr lang="et-EE" sz="3000" dirty="0" smtClean="0"/>
              <a:t>jumalad ise tegid inimesed: kuldse, hõbedase, pronksise, kangelaste ja raudse tõu</a:t>
            </a:r>
          </a:p>
          <a:p>
            <a:pPr lvl="1"/>
            <a:r>
              <a:rPr lang="et-EE" sz="3000" dirty="0"/>
              <a:t> </a:t>
            </a:r>
            <a:r>
              <a:rPr lang="et-EE" sz="3000" dirty="0" smtClean="0"/>
              <a:t>inimesed tekkisid pärast veeuputust „maa luudest“ st kividest, mis maapinnale langesid</a:t>
            </a:r>
          </a:p>
          <a:p>
            <a:pPr marL="2286000" lvl="8" indent="0">
              <a:buNone/>
            </a:pPr>
            <a:r>
              <a:rPr lang="et-EE" sz="2000" dirty="0" smtClean="0"/>
              <a:t>E. Hamilton. Antiikmütoloogia.  Tallinn, 1975.</a:t>
            </a:r>
            <a:endParaRPr lang="et-EE" sz="2000" dirty="0"/>
          </a:p>
        </p:txBody>
      </p:sp>
    </p:spTree>
    <p:extLst>
      <p:ext uri="{BB962C8B-B14F-4D97-AF65-F5344CB8AC3E}">
        <p14:creationId xmlns:p14="http://schemas.microsoft.com/office/powerpoint/2010/main" val="10708423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smtClean="0"/>
              <a:t>Mõtlemiseks:</a:t>
            </a:r>
            <a:endParaRPr lang="et-EE" dirty="0"/>
          </a:p>
        </p:txBody>
      </p:sp>
      <p:sp>
        <p:nvSpPr>
          <p:cNvPr id="3" name="Sisu kohatäide 2"/>
          <p:cNvSpPr>
            <a:spLocks noGrp="1"/>
          </p:cNvSpPr>
          <p:nvPr>
            <p:ph idx="1"/>
          </p:nvPr>
        </p:nvSpPr>
        <p:spPr/>
        <p:txBody>
          <a:bodyPr/>
          <a:lstStyle/>
          <a:p>
            <a:endParaRPr lang="et-EE" dirty="0" smtClean="0"/>
          </a:p>
          <a:p>
            <a:endParaRPr lang="et-EE" dirty="0"/>
          </a:p>
          <a:p>
            <a:endParaRPr lang="et-EE" dirty="0" smtClean="0"/>
          </a:p>
          <a:p>
            <a:endParaRPr lang="et-EE" dirty="0"/>
          </a:p>
          <a:p>
            <a:endParaRPr lang="et-EE" dirty="0" smtClean="0"/>
          </a:p>
          <a:p>
            <a:endParaRPr lang="et-EE" dirty="0"/>
          </a:p>
          <a:p>
            <a:pPr marL="667512" lvl="2" indent="0">
              <a:buNone/>
            </a:pPr>
            <a:r>
              <a:rPr lang="et-EE" dirty="0" smtClean="0"/>
              <a:t>				</a:t>
            </a:r>
            <a:r>
              <a:rPr lang="et-EE" sz="1800" dirty="0" smtClean="0"/>
              <a:t>http://ancientgreece08.wikispaces.com</a:t>
            </a:r>
            <a:endParaRPr lang="et-EE" sz="3200" dirty="0"/>
          </a:p>
          <a:p>
            <a:pPr marL="667512" lvl="2" indent="0">
              <a:buNone/>
            </a:pPr>
            <a:r>
              <a:rPr lang="et-EE" sz="3200" dirty="0" smtClean="0"/>
              <a:t>Milline on Kreeka loodus võrreldes </a:t>
            </a:r>
            <a:r>
              <a:rPr lang="et-EE" sz="3200" dirty="0" err="1" smtClean="0"/>
              <a:t>Mesopotaamia</a:t>
            </a:r>
            <a:r>
              <a:rPr lang="et-EE" sz="3200" dirty="0" smtClean="0"/>
              <a:t> loodusega?</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132856"/>
            <a:ext cx="331236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184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95536" y="260648"/>
            <a:ext cx="8229600" cy="1143000"/>
          </a:xfrm>
        </p:spPr>
        <p:txBody>
          <a:bodyPr/>
          <a:lstStyle/>
          <a:p>
            <a:pPr algn="ctr"/>
            <a:r>
              <a:rPr lang="et-EE" dirty="0" smtClean="0"/>
              <a:t>Mõtleme veel …</a:t>
            </a:r>
            <a:endParaRPr lang="et-EE" dirty="0"/>
          </a:p>
        </p:txBody>
      </p:sp>
      <p:sp>
        <p:nvSpPr>
          <p:cNvPr id="3" name="Sisu kohatäide 2"/>
          <p:cNvSpPr>
            <a:spLocks noGrp="1"/>
          </p:cNvSpPr>
          <p:nvPr>
            <p:ph idx="1"/>
          </p:nvPr>
        </p:nvSpPr>
        <p:spPr>
          <a:xfrm>
            <a:off x="457200" y="1484784"/>
            <a:ext cx="8363272" cy="4839816"/>
          </a:xfrm>
        </p:spPr>
        <p:txBody>
          <a:bodyPr>
            <a:normAutofit/>
          </a:bodyPr>
          <a:lstStyle/>
          <a:p>
            <a:r>
              <a:rPr lang="et-EE" dirty="0" smtClean="0"/>
              <a:t> </a:t>
            </a:r>
            <a:r>
              <a:rPr lang="et-EE" sz="3200" dirty="0" smtClean="0"/>
              <a:t>Milline võib olla loodusolude mõju inimeste maailmapildi kujunemisse?</a:t>
            </a:r>
          </a:p>
          <a:p>
            <a:r>
              <a:rPr lang="et-EE" sz="3200" dirty="0"/>
              <a:t> </a:t>
            </a:r>
            <a:r>
              <a:rPr lang="et-EE" sz="3200" dirty="0" smtClean="0"/>
              <a:t>Millised on Kreeka ajaloo iseloomulikud jooned?</a:t>
            </a:r>
          </a:p>
          <a:p>
            <a:r>
              <a:rPr lang="et-EE" sz="3200" dirty="0"/>
              <a:t> </a:t>
            </a:r>
            <a:r>
              <a:rPr lang="et-EE" sz="3200" dirty="0" smtClean="0"/>
              <a:t>Milliste valdkondadega on seotud Kreeka loomismüüdi esimesed põlvkonnad, millistega </a:t>
            </a:r>
            <a:r>
              <a:rPr lang="et-EE" sz="3200" dirty="0" err="1" smtClean="0"/>
              <a:t>Olümpose</a:t>
            </a:r>
            <a:r>
              <a:rPr lang="et-EE" sz="3200" dirty="0" smtClean="0"/>
              <a:t> jumalad? Mida see võib öelda arusaama kohta ühiskonna arengust? </a:t>
            </a:r>
          </a:p>
          <a:p>
            <a:pPr marL="0" indent="0">
              <a:buNone/>
            </a:pPr>
            <a:endParaRPr lang="et-EE" dirty="0"/>
          </a:p>
        </p:txBody>
      </p:sp>
    </p:spTree>
    <p:extLst>
      <p:ext uri="{BB962C8B-B14F-4D97-AF65-F5344CB8AC3E}">
        <p14:creationId xmlns:p14="http://schemas.microsoft.com/office/powerpoint/2010/main" val="16090369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404664"/>
            <a:ext cx="8229600" cy="1008112"/>
          </a:xfrm>
        </p:spPr>
        <p:txBody>
          <a:bodyPr>
            <a:normAutofit/>
          </a:bodyPr>
          <a:lstStyle/>
          <a:p>
            <a:pPr algn="ctr"/>
            <a:r>
              <a:rPr lang="et-EE" dirty="0" smtClean="0"/>
              <a:t>Võrdleme:</a:t>
            </a:r>
            <a:endParaRPr lang="et-EE" dirty="0"/>
          </a:p>
        </p:txBody>
      </p:sp>
      <p:sp>
        <p:nvSpPr>
          <p:cNvPr id="3" name="Sisu kohatäide 2"/>
          <p:cNvSpPr>
            <a:spLocks noGrp="1"/>
          </p:cNvSpPr>
          <p:nvPr>
            <p:ph idx="1"/>
          </p:nvPr>
        </p:nvSpPr>
        <p:spPr>
          <a:xfrm>
            <a:off x="179512" y="1484784"/>
            <a:ext cx="8784976" cy="4839816"/>
          </a:xfrm>
        </p:spPr>
        <p:txBody>
          <a:bodyPr>
            <a:normAutofit lnSpcReduction="10000"/>
          </a:bodyPr>
          <a:lstStyle/>
          <a:p>
            <a:r>
              <a:rPr lang="et-EE" sz="3200" dirty="0" smtClean="0"/>
              <a:t> Võrdle </a:t>
            </a:r>
            <a:r>
              <a:rPr lang="et-EE" sz="3200" dirty="0" err="1" smtClean="0"/>
              <a:t>Mesopotaamia</a:t>
            </a:r>
            <a:r>
              <a:rPr lang="et-EE" sz="3200" dirty="0" smtClean="0"/>
              <a:t> ja Kreeka loomismüüte ja mõtiskle:</a:t>
            </a:r>
          </a:p>
          <a:p>
            <a:pPr lvl="1"/>
            <a:r>
              <a:rPr lang="et-EE" sz="3000" dirty="0"/>
              <a:t> </a:t>
            </a:r>
            <a:r>
              <a:rPr lang="et-EE" sz="3000" dirty="0" smtClean="0"/>
              <a:t>kuidas erinevad loomise algelemendid (vesi vs kaos)? Millest võib erinevus tuleneda?</a:t>
            </a:r>
          </a:p>
          <a:p>
            <a:pPr lvl="1"/>
            <a:r>
              <a:rPr lang="et-EE" sz="3000" dirty="0"/>
              <a:t> m</a:t>
            </a:r>
            <a:r>
              <a:rPr lang="et-EE" sz="3000" dirty="0" smtClean="0"/>
              <a:t>illine on suhtumine jumaluste esimestesse põlvkondadesse? Kas midagi erineb?</a:t>
            </a:r>
          </a:p>
          <a:p>
            <a:pPr lvl="1"/>
            <a:r>
              <a:rPr lang="et-EE" sz="3000" dirty="0"/>
              <a:t> k</a:t>
            </a:r>
            <a:r>
              <a:rPr lang="et-EE" sz="3000" dirty="0" smtClean="0"/>
              <a:t>uidas on loomismüütides lugu sugudevahelise võrdsusega? Millele võib see viidata?</a:t>
            </a:r>
          </a:p>
          <a:p>
            <a:pPr lvl="1"/>
            <a:r>
              <a:rPr lang="et-EE" sz="3000" dirty="0"/>
              <a:t> </a:t>
            </a:r>
            <a:r>
              <a:rPr lang="et-EE" sz="3000" dirty="0" smtClean="0"/>
              <a:t>kuidas erineb suhtumine inimsoosse ja selle tekkimisse? Millest võib erinevus olla tingitud?</a:t>
            </a:r>
            <a:endParaRPr lang="et-EE" sz="3000" dirty="0"/>
          </a:p>
        </p:txBody>
      </p:sp>
    </p:spTree>
    <p:extLst>
      <p:ext uri="{BB962C8B-B14F-4D97-AF65-F5344CB8AC3E}">
        <p14:creationId xmlns:p14="http://schemas.microsoft.com/office/powerpoint/2010/main" val="12450951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67544" y="692696"/>
            <a:ext cx="8229600" cy="1224136"/>
          </a:xfrm>
        </p:spPr>
        <p:txBody>
          <a:bodyPr/>
          <a:lstStyle/>
          <a:p>
            <a:pPr algn="ctr"/>
            <a:r>
              <a:rPr lang="et-EE" dirty="0" smtClean="0"/>
              <a:t>Võrdluseks veel: judaism</a:t>
            </a:r>
            <a:endParaRPr lang="et-EE" dirty="0"/>
          </a:p>
        </p:txBody>
      </p:sp>
      <p:sp>
        <p:nvSpPr>
          <p:cNvPr id="3" name="Sisu kohatäide 2"/>
          <p:cNvSpPr>
            <a:spLocks noGrp="1"/>
          </p:cNvSpPr>
          <p:nvPr>
            <p:ph idx="1"/>
          </p:nvPr>
        </p:nvSpPr>
        <p:spPr>
          <a:xfrm>
            <a:off x="457200" y="2132856"/>
            <a:ext cx="8229600" cy="4536504"/>
          </a:xfrm>
        </p:spPr>
        <p:txBody>
          <a:bodyPr>
            <a:normAutofit/>
          </a:bodyPr>
          <a:lstStyle/>
          <a:p>
            <a:r>
              <a:rPr lang="et-EE" sz="3200" dirty="0" smtClean="0"/>
              <a:t> Vana Testament:</a:t>
            </a:r>
          </a:p>
          <a:p>
            <a:pPr marL="393192" lvl="1" indent="0">
              <a:buNone/>
            </a:pPr>
            <a:r>
              <a:rPr lang="et-EE" sz="3000" dirty="0" smtClean="0"/>
              <a:t>„Alguses lõi Jumal taeva ja maa. Maa oli tühi ja paljas ja pimedus oli sügavuse peal ja Jumala Vaim hõljus  vete kohal. Ja Jumal ütles: „Saagu valgus!“  Ja valgus sai.“</a:t>
            </a:r>
          </a:p>
          <a:p>
            <a:pPr marL="393192" lvl="1" indent="0">
              <a:buNone/>
            </a:pPr>
            <a:r>
              <a:rPr lang="et-EE" sz="3000" dirty="0"/>
              <a:t>	</a:t>
            </a:r>
            <a:r>
              <a:rPr lang="et-EE" sz="3000" dirty="0" smtClean="0"/>
              <a:t>				</a:t>
            </a:r>
            <a:r>
              <a:rPr lang="et-EE" sz="2000" dirty="0" smtClean="0"/>
              <a:t>1Ms 1: 1-3.</a:t>
            </a:r>
            <a:endParaRPr lang="et-EE" sz="3000" dirty="0"/>
          </a:p>
        </p:txBody>
      </p:sp>
    </p:spTree>
    <p:extLst>
      <p:ext uri="{BB962C8B-B14F-4D97-AF65-F5344CB8AC3E}">
        <p14:creationId xmlns:p14="http://schemas.microsoft.com/office/powerpoint/2010/main" val="3966273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8"/>
            <a:ext cx="8229600" cy="780696"/>
          </a:xfrm>
        </p:spPr>
        <p:txBody>
          <a:bodyPr>
            <a:normAutofit fontScale="90000"/>
          </a:bodyPr>
          <a:lstStyle/>
          <a:p>
            <a:pPr algn="ctr"/>
            <a:r>
              <a:rPr lang="et-EE" dirty="0" smtClean="0"/>
              <a:t>Islam</a:t>
            </a:r>
            <a:endParaRPr lang="et-EE" dirty="0"/>
          </a:p>
        </p:txBody>
      </p:sp>
      <p:sp>
        <p:nvSpPr>
          <p:cNvPr id="3" name="Sisu kohatäide 2"/>
          <p:cNvSpPr>
            <a:spLocks noGrp="1"/>
          </p:cNvSpPr>
          <p:nvPr>
            <p:ph idx="1"/>
          </p:nvPr>
        </p:nvSpPr>
        <p:spPr>
          <a:xfrm>
            <a:off x="323528" y="1700808"/>
            <a:ext cx="8640960" cy="4389120"/>
          </a:xfrm>
        </p:spPr>
        <p:txBody>
          <a:bodyPr/>
          <a:lstStyle/>
          <a:p>
            <a:r>
              <a:rPr lang="et-EE" dirty="0" smtClean="0"/>
              <a:t> </a:t>
            </a:r>
            <a:r>
              <a:rPr lang="et-EE" sz="3200" dirty="0" smtClean="0"/>
              <a:t> Koraan:</a:t>
            </a:r>
          </a:p>
          <a:p>
            <a:pPr marL="393192" lvl="1" indent="0">
              <a:buNone/>
            </a:pPr>
            <a:r>
              <a:rPr lang="et-EE" sz="3200" dirty="0" smtClean="0"/>
              <a:t>„ Teie, inimesed! Kummardage oma isanda ees, kes lõi teid ja ka need, kes on elanud enne teid. Siis te kardate Jumalat, kes tegi maast teile magamisaseme ja taevast peavarju, kes pani taevast sadama vihmaveed ja maast võrsuma viljad, mis teid toidavad.“</a:t>
            </a:r>
          </a:p>
          <a:p>
            <a:pPr marL="393192" lvl="1" indent="0">
              <a:buNone/>
            </a:pPr>
            <a:r>
              <a:rPr lang="et-EE" sz="3200" dirty="0"/>
              <a:t>	</a:t>
            </a:r>
            <a:r>
              <a:rPr lang="et-EE" sz="3200" dirty="0" smtClean="0"/>
              <a:t>			</a:t>
            </a:r>
            <a:r>
              <a:rPr lang="et-EE" sz="2000" dirty="0" smtClean="0"/>
              <a:t>Koraan, II suura Lehm, salmid 21-22.</a:t>
            </a:r>
            <a:endParaRPr lang="et-EE" sz="3200" dirty="0"/>
          </a:p>
        </p:txBody>
      </p:sp>
    </p:spTree>
    <p:extLst>
      <p:ext uri="{BB962C8B-B14F-4D97-AF65-F5344CB8AC3E}">
        <p14:creationId xmlns:p14="http://schemas.microsoft.com/office/powerpoint/2010/main" val="4257952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704088"/>
            <a:ext cx="8229600" cy="708688"/>
          </a:xfrm>
        </p:spPr>
        <p:txBody>
          <a:bodyPr>
            <a:normAutofit fontScale="90000"/>
          </a:bodyPr>
          <a:lstStyle/>
          <a:p>
            <a:pPr algn="ctr"/>
            <a:r>
              <a:rPr lang="et-EE" dirty="0" smtClean="0"/>
              <a:t>Hinduism</a:t>
            </a:r>
            <a:endParaRPr lang="et-EE" dirty="0"/>
          </a:p>
        </p:txBody>
      </p:sp>
      <p:sp>
        <p:nvSpPr>
          <p:cNvPr id="3" name="Sisu kohatäide 2"/>
          <p:cNvSpPr>
            <a:spLocks noGrp="1"/>
          </p:cNvSpPr>
          <p:nvPr>
            <p:ph idx="1"/>
          </p:nvPr>
        </p:nvSpPr>
        <p:spPr>
          <a:xfrm>
            <a:off x="457200" y="1628800"/>
            <a:ext cx="8229600" cy="4968552"/>
          </a:xfrm>
        </p:spPr>
        <p:txBody>
          <a:bodyPr>
            <a:normAutofit fontScale="92500" lnSpcReduction="10000"/>
          </a:bodyPr>
          <a:lstStyle/>
          <a:p>
            <a:r>
              <a:rPr lang="et-EE" sz="3200" dirty="0" smtClean="0"/>
              <a:t> Hinduistlikus filosoofias ei ole universumil algust ega lõppu. Universum sündis brahmanist (ülim, jumalik olemise alus) ja suubub lõpuks </a:t>
            </a:r>
            <a:r>
              <a:rPr lang="et-EE" sz="3200" dirty="0" err="1" smtClean="0"/>
              <a:t>brahmanisse</a:t>
            </a:r>
            <a:r>
              <a:rPr lang="et-EE" sz="3200" dirty="0" smtClean="0"/>
              <a:t> tagasi, et ringkäiku korrata. Aeg kulgeb mööda lõpmatut tsüklilist teed, mikrokosmose tasandi tsüklid - elud, aastaajad ja põlvkonnad  - on tihedas seoses makrokosmose suurte ajastute ehk </a:t>
            </a:r>
            <a:r>
              <a:rPr lang="et-EE" sz="3200" dirty="0" err="1" smtClean="0"/>
              <a:t>yugadega</a:t>
            </a:r>
            <a:r>
              <a:rPr lang="et-EE" sz="3200" dirty="0" smtClean="0"/>
              <a:t>, kosmose loomise ja lagunemise ning aja endagagi.</a:t>
            </a:r>
            <a:endParaRPr lang="et-EE" sz="2000" dirty="0" smtClean="0"/>
          </a:p>
          <a:p>
            <a:pPr marL="0" indent="0">
              <a:buNone/>
            </a:pPr>
            <a:r>
              <a:rPr lang="et-EE" sz="2000" dirty="0"/>
              <a:t>	</a:t>
            </a:r>
            <a:r>
              <a:rPr lang="et-EE" sz="2000" dirty="0" smtClean="0"/>
              <a:t>			C. </a:t>
            </a:r>
            <a:r>
              <a:rPr lang="et-EE" sz="2000" dirty="0" err="1" smtClean="0"/>
              <a:t>Partridge</a:t>
            </a:r>
            <a:r>
              <a:rPr lang="et-EE" sz="2000" dirty="0" smtClean="0"/>
              <a:t>. Maailma usundid.  EE, 2006.</a:t>
            </a:r>
            <a:endParaRPr lang="et-EE" sz="3200" dirty="0" smtClean="0"/>
          </a:p>
        </p:txBody>
      </p:sp>
    </p:spTree>
    <p:extLst>
      <p:ext uri="{BB962C8B-B14F-4D97-AF65-F5344CB8AC3E}">
        <p14:creationId xmlns:p14="http://schemas.microsoft.com/office/powerpoint/2010/main" val="1164620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476672"/>
            <a:ext cx="8229600" cy="792088"/>
          </a:xfrm>
        </p:spPr>
        <p:txBody>
          <a:bodyPr>
            <a:normAutofit fontScale="90000"/>
          </a:bodyPr>
          <a:lstStyle/>
          <a:p>
            <a:pPr algn="ctr"/>
            <a:r>
              <a:rPr lang="et-EE" dirty="0" smtClean="0"/>
              <a:t>Vana-Egiptus</a:t>
            </a:r>
            <a:endParaRPr lang="et-EE" dirty="0"/>
          </a:p>
        </p:txBody>
      </p:sp>
      <p:sp>
        <p:nvSpPr>
          <p:cNvPr id="3" name="Sisu kohatäide 2"/>
          <p:cNvSpPr>
            <a:spLocks noGrp="1"/>
          </p:cNvSpPr>
          <p:nvPr>
            <p:ph idx="1"/>
          </p:nvPr>
        </p:nvSpPr>
        <p:spPr>
          <a:xfrm>
            <a:off x="179512" y="1844824"/>
            <a:ext cx="8856984" cy="4479776"/>
          </a:xfrm>
        </p:spPr>
        <p:txBody>
          <a:bodyPr>
            <a:normAutofit fontScale="92500" lnSpcReduction="20000"/>
          </a:bodyPr>
          <a:lstStyle/>
          <a:p>
            <a:r>
              <a:rPr lang="et-EE" sz="3200" dirty="0" smtClean="0"/>
              <a:t> Egiptuse kosmoloogia:</a:t>
            </a:r>
          </a:p>
          <a:p>
            <a:pPr lvl="1"/>
            <a:r>
              <a:rPr lang="et-EE" sz="3000" dirty="0"/>
              <a:t> </a:t>
            </a:r>
            <a:r>
              <a:rPr lang="et-EE" sz="3000" dirty="0" smtClean="0"/>
              <a:t>igavene ookean </a:t>
            </a:r>
            <a:r>
              <a:rPr lang="et-EE" sz="3000" dirty="0" err="1" smtClean="0"/>
              <a:t>Nun</a:t>
            </a:r>
            <a:r>
              <a:rPr lang="et-EE" sz="3000" dirty="0" smtClean="0"/>
              <a:t> /kaoseveed täitsid universumi</a:t>
            </a:r>
          </a:p>
          <a:p>
            <a:pPr lvl="1"/>
            <a:r>
              <a:rPr lang="et-EE" sz="3000" dirty="0"/>
              <a:t> </a:t>
            </a:r>
            <a:r>
              <a:rPr lang="et-EE" sz="3000" dirty="0" smtClean="0"/>
              <a:t>kaosevetest kerkis küngas, millel seisis loojajumal: päikesejumal </a:t>
            </a:r>
            <a:r>
              <a:rPr lang="et-EE" sz="3000" dirty="0" err="1" smtClean="0"/>
              <a:t>Atum</a:t>
            </a:r>
            <a:endParaRPr lang="et-EE" sz="3000" dirty="0" smtClean="0"/>
          </a:p>
          <a:p>
            <a:pPr lvl="1"/>
            <a:r>
              <a:rPr lang="et-EE" sz="3000" dirty="0"/>
              <a:t> t</a:t>
            </a:r>
            <a:r>
              <a:rPr lang="et-EE" sz="3000" dirty="0" smtClean="0"/>
              <a:t>ema lapsed </a:t>
            </a:r>
            <a:r>
              <a:rPr lang="et-EE" sz="3000" dirty="0" err="1" smtClean="0"/>
              <a:t>Shu</a:t>
            </a:r>
            <a:r>
              <a:rPr lang="et-EE" sz="3000" dirty="0" smtClean="0"/>
              <a:t> (Õhk) ja </a:t>
            </a:r>
            <a:r>
              <a:rPr lang="et-EE" sz="3000" dirty="0" err="1" smtClean="0"/>
              <a:t>Tefnut</a:t>
            </a:r>
            <a:r>
              <a:rPr lang="et-EE" sz="3000" dirty="0" smtClean="0"/>
              <a:t> (Niiskus) lõid </a:t>
            </a:r>
            <a:r>
              <a:rPr lang="et-EE" sz="3000" dirty="0" err="1" smtClean="0"/>
              <a:t>Gebi</a:t>
            </a:r>
            <a:r>
              <a:rPr lang="et-EE" sz="3000" dirty="0" smtClean="0"/>
              <a:t> (Maa) ja Nuti (Taevas), kes olid alguses ühendatud, kuid </a:t>
            </a:r>
            <a:r>
              <a:rPr lang="et-EE" sz="3000" dirty="0" err="1" smtClean="0"/>
              <a:t>Shu</a:t>
            </a:r>
            <a:r>
              <a:rPr lang="et-EE" sz="3000" dirty="0" smtClean="0"/>
              <a:t> asus nende vahele neid eraldama</a:t>
            </a:r>
          </a:p>
          <a:p>
            <a:pPr lvl="1"/>
            <a:endParaRPr lang="et-EE" sz="3000" dirty="0"/>
          </a:p>
          <a:p>
            <a:pPr marL="393192" lvl="1" indent="0">
              <a:buNone/>
            </a:pPr>
            <a:r>
              <a:rPr lang="et-EE" sz="3000" dirty="0" smtClean="0"/>
              <a:t>						</a:t>
            </a:r>
            <a:r>
              <a:rPr lang="et-EE" sz="2000" dirty="0" smtClean="0"/>
              <a:t>A. </a:t>
            </a:r>
            <a:r>
              <a:rPr lang="et-EE" sz="2000" dirty="0" err="1" smtClean="0"/>
              <a:t>Chalaby</a:t>
            </a:r>
            <a:r>
              <a:rPr lang="et-EE" sz="2000" dirty="0" smtClean="0"/>
              <a:t>. All of </a:t>
            </a:r>
            <a:r>
              <a:rPr lang="et-EE" sz="2000" dirty="0" err="1" smtClean="0"/>
              <a:t>Egypt</a:t>
            </a:r>
            <a:r>
              <a:rPr lang="et-EE" sz="2000" dirty="0" smtClean="0"/>
              <a:t>.</a:t>
            </a:r>
          </a:p>
          <a:p>
            <a:pPr marL="393192" lvl="1" indent="0">
              <a:buNone/>
            </a:pPr>
            <a:r>
              <a:rPr lang="et-EE" sz="2000" dirty="0"/>
              <a:t>	</a:t>
            </a:r>
            <a:r>
              <a:rPr lang="et-EE" sz="2000" dirty="0" smtClean="0"/>
              <a:t>					</a:t>
            </a:r>
            <a:r>
              <a:rPr lang="et-EE" sz="2000" dirty="0" err="1" smtClean="0"/>
              <a:t>Florence</a:t>
            </a:r>
            <a:r>
              <a:rPr lang="et-EE" sz="2000" dirty="0" smtClean="0"/>
              <a:t>, 2002.</a:t>
            </a:r>
            <a:endParaRPr lang="et-EE" sz="3000" dirty="0" smtClean="0"/>
          </a:p>
          <a:p>
            <a:pPr lvl="1"/>
            <a:endParaRPr lang="et-EE" sz="3000" dirty="0"/>
          </a:p>
        </p:txBody>
      </p:sp>
    </p:spTree>
    <p:extLst>
      <p:ext uri="{BB962C8B-B14F-4D97-AF65-F5344CB8AC3E}">
        <p14:creationId xmlns:p14="http://schemas.microsoft.com/office/powerpoint/2010/main" val="9308432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692696"/>
            <a:ext cx="8229600" cy="792088"/>
          </a:xfrm>
        </p:spPr>
        <p:txBody>
          <a:bodyPr>
            <a:normAutofit fontScale="90000"/>
          </a:bodyPr>
          <a:lstStyle/>
          <a:p>
            <a:pPr algn="ctr"/>
            <a:r>
              <a:rPr lang="et-EE" dirty="0" smtClean="0"/>
              <a:t>Skandinaavia viikingiajal</a:t>
            </a:r>
            <a:endParaRPr lang="et-EE" dirty="0"/>
          </a:p>
        </p:txBody>
      </p:sp>
      <p:sp>
        <p:nvSpPr>
          <p:cNvPr id="3" name="Sisu kohatäide 2"/>
          <p:cNvSpPr>
            <a:spLocks noGrp="1"/>
          </p:cNvSpPr>
          <p:nvPr>
            <p:ph idx="1"/>
          </p:nvPr>
        </p:nvSpPr>
        <p:spPr>
          <a:xfrm>
            <a:off x="251520" y="1700808"/>
            <a:ext cx="8712968" cy="4896544"/>
          </a:xfrm>
        </p:spPr>
        <p:txBody>
          <a:bodyPr>
            <a:normAutofit fontScale="85000" lnSpcReduction="10000"/>
          </a:bodyPr>
          <a:lstStyle/>
          <a:p>
            <a:r>
              <a:rPr lang="et-EE" sz="3200" dirty="0" smtClean="0"/>
              <a:t> Põhjala kosmoloogia:</a:t>
            </a:r>
          </a:p>
          <a:p>
            <a:pPr lvl="1"/>
            <a:r>
              <a:rPr lang="et-EE" sz="3000" dirty="0"/>
              <a:t> </a:t>
            </a:r>
            <a:r>
              <a:rPr lang="et-EE" sz="3000" dirty="0" smtClean="0"/>
              <a:t>aegade alguses nihkus jäämaailm kuumale maailmale lähemale</a:t>
            </a:r>
          </a:p>
          <a:p>
            <a:pPr lvl="1"/>
            <a:r>
              <a:rPr lang="et-EE" sz="3000" dirty="0"/>
              <a:t> </a:t>
            </a:r>
            <a:r>
              <a:rPr lang="et-EE" sz="3000" dirty="0" smtClean="0"/>
              <a:t>sulanud veest ilmus kuri härmahiid </a:t>
            </a:r>
            <a:r>
              <a:rPr lang="et-EE" sz="3000" dirty="0" err="1" smtClean="0"/>
              <a:t>Ymir</a:t>
            </a:r>
            <a:endParaRPr lang="et-EE" sz="3000" dirty="0" smtClean="0"/>
          </a:p>
          <a:p>
            <a:pPr lvl="1"/>
            <a:r>
              <a:rPr lang="et-EE" sz="3000" dirty="0"/>
              <a:t> </a:t>
            </a:r>
            <a:r>
              <a:rPr lang="et-EE" sz="3000" dirty="0" smtClean="0"/>
              <a:t>siis ilmus lehm </a:t>
            </a:r>
            <a:r>
              <a:rPr lang="et-EE" sz="3000" dirty="0" err="1" smtClean="0"/>
              <a:t>Audhumla</a:t>
            </a:r>
            <a:r>
              <a:rPr lang="et-EE" sz="3000" dirty="0" smtClean="0"/>
              <a:t>, kelle piima </a:t>
            </a:r>
            <a:r>
              <a:rPr lang="et-EE" sz="3000" dirty="0" err="1" smtClean="0"/>
              <a:t>Ymir</a:t>
            </a:r>
            <a:r>
              <a:rPr lang="et-EE" sz="3000" dirty="0" smtClean="0"/>
              <a:t> jõi</a:t>
            </a:r>
          </a:p>
          <a:p>
            <a:pPr lvl="1"/>
            <a:r>
              <a:rPr lang="et-EE" sz="3000" dirty="0"/>
              <a:t> </a:t>
            </a:r>
            <a:r>
              <a:rPr lang="et-EE" sz="3000" dirty="0" err="1" smtClean="0"/>
              <a:t>Ymir</a:t>
            </a:r>
            <a:r>
              <a:rPr lang="et-EE" sz="3000" dirty="0" smtClean="0"/>
              <a:t> hakkas higistama ja tema kaenalde alt tekkis veel hiide, samuti tekkis neid </a:t>
            </a:r>
            <a:r>
              <a:rPr lang="et-EE" sz="3000" dirty="0" err="1" smtClean="0"/>
              <a:t>Audhumla</a:t>
            </a:r>
            <a:r>
              <a:rPr lang="et-EE" sz="3000" dirty="0" smtClean="0"/>
              <a:t> poolt lakutud sulaveest</a:t>
            </a:r>
          </a:p>
          <a:p>
            <a:pPr lvl="1"/>
            <a:r>
              <a:rPr lang="et-EE" sz="3000" dirty="0"/>
              <a:t> </a:t>
            </a:r>
            <a:r>
              <a:rPr lang="et-EE" sz="3000" dirty="0" smtClean="0"/>
              <a:t>kahe hiiu abielust sündisid esimesed jumalad, sh </a:t>
            </a:r>
            <a:r>
              <a:rPr lang="et-EE" sz="3000" dirty="0" err="1" smtClean="0"/>
              <a:t>Odin</a:t>
            </a:r>
            <a:endParaRPr lang="et-EE" sz="3000" dirty="0" smtClean="0"/>
          </a:p>
          <a:p>
            <a:pPr lvl="1"/>
            <a:r>
              <a:rPr lang="et-EE" sz="3000" dirty="0"/>
              <a:t> </a:t>
            </a:r>
            <a:r>
              <a:rPr lang="et-EE" sz="3000" dirty="0" smtClean="0"/>
              <a:t>jumalad tapsid </a:t>
            </a:r>
            <a:r>
              <a:rPr lang="et-EE" sz="3000" dirty="0" err="1" smtClean="0"/>
              <a:t>Ymiri</a:t>
            </a:r>
            <a:r>
              <a:rPr lang="et-EE" sz="3000" dirty="0" smtClean="0"/>
              <a:t> ja ehitasid tema kehast kosmose</a:t>
            </a:r>
          </a:p>
          <a:p>
            <a:pPr marL="2286000" lvl="8" indent="0">
              <a:buNone/>
            </a:pPr>
            <a:r>
              <a:rPr lang="et-EE" sz="2000" dirty="0"/>
              <a:t>	</a:t>
            </a:r>
            <a:r>
              <a:rPr lang="et-EE" sz="2000" dirty="0" smtClean="0"/>
              <a:t>	Viikingid. </a:t>
            </a:r>
            <a:r>
              <a:rPr lang="et-EE" sz="2000" dirty="0" err="1" smtClean="0"/>
              <a:t>Carlton</a:t>
            </a:r>
            <a:r>
              <a:rPr lang="et-EE" sz="2000" dirty="0" smtClean="0"/>
              <a:t> </a:t>
            </a:r>
            <a:r>
              <a:rPr lang="et-EE" sz="2000" dirty="0" err="1" smtClean="0"/>
              <a:t>Books</a:t>
            </a:r>
            <a:r>
              <a:rPr lang="et-EE" sz="2000" dirty="0" smtClean="0"/>
              <a:t>. Tallinn, 2009.</a:t>
            </a:r>
          </a:p>
          <a:p>
            <a:pPr marL="667512" lvl="2" indent="0">
              <a:buNone/>
            </a:pPr>
            <a:endParaRPr lang="et-EE" sz="2700" dirty="0"/>
          </a:p>
        </p:txBody>
      </p:sp>
    </p:spTree>
    <p:extLst>
      <p:ext uri="{BB962C8B-B14F-4D97-AF65-F5344CB8AC3E}">
        <p14:creationId xmlns:p14="http://schemas.microsoft.com/office/powerpoint/2010/main" val="359804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smtClean="0"/>
              <a:t>Mõisted:</a:t>
            </a:r>
            <a:endParaRPr lang="et-EE" dirty="0"/>
          </a:p>
        </p:txBody>
      </p:sp>
      <p:sp>
        <p:nvSpPr>
          <p:cNvPr id="3" name="Sisu kohatäide 2"/>
          <p:cNvSpPr>
            <a:spLocks noGrp="1"/>
          </p:cNvSpPr>
          <p:nvPr>
            <p:ph idx="1"/>
          </p:nvPr>
        </p:nvSpPr>
        <p:spPr>
          <a:xfrm>
            <a:off x="251520" y="1935480"/>
            <a:ext cx="8712968" cy="4661872"/>
          </a:xfrm>
        </p:spPr>
        <p:txBody>
          <a:bodyPr>
            <a:normAutofit/>
          </a:bodyPr>
          <a:lstStyle/>
          <a:p>
            <a:r>
              <a:rPr lang="et-EE" sz="3200" dirty="0" smtClean="0"/>
              <a:t> loomismüüt – lugu, mis seletab teatud rahva, koha või kogu maailma jumalikku päritolu</a:t>
            </a:r>
          </a:p>
          <a:p>
            <a:r>
              <a:rPr lang="et-EE" sz="3200" dirty="0"/>
              <a:t> </a:t>
            </a:r>
            <a:r>
              <a:rPr lang="et-EE" sz="3200" dirty="0" smtClean="0"/>
              <a:t>loomine – Jumala tegu, millega ta lõi maailma. Judaismis, kristluses ja islamis usutakse, et Jumal lõi </a:t>
            </a:r>
            <a:r>
              <a:rPr lang="et-EE" sz="3200" dirty="0" err="1" smtClean="0"/>
              <a:t>mittemillestki</a:t>
            </a:r>
            <a:r>
              <a:rPr lang="et-EE" sz="3200" dirty="0" smtClean="0"/>
              <a:t>, </a:t>
            </a:r>
            <a:r>
              <a:rPr lang="et-EE" sz="3200" i="1" dirty="0" err="1" smtClean="0"/>
              <a:t>ex</a:t>
            </a:r>
            <a:r>
              <a:rPr lang="et-EE" sz="3200" i="1" dirty="0" smtClean="0"/>
              <a:t> </a:t>
            </a:r>
            <a:r>
              <a:rPr lang="et-EE" sz="3200" i="1" dirty="0" err="1" smtClean="0"/>
              <a:t>nihilo</a:t>
            </a:r>
            <a:r>
              <a:rPr lang="et-EE" sz="3200" dirty="0" smtClean="0"/>
              <a:t>. Hinduismis usutakse, et universum on alguse saanud Jumalast ning pöördub temasse ajastu lõpul tagasi</a:t>
            </a:r>
          </a:p>
          <a:p>
            <a:pPr marL="0" indent="0">
              <a:buNone/>
            </a:pPr>
            <a:r>
              <a:rPr lang="et-EE" sz="2000" dirty="0" smtClean="0"/>
              <a:t>	C. </a:t>
            </a:r>
            <a:r>
              <a:rPr lang="et-EE" sz="2000" dirty="0" err="1" smtClean="0"/>
              <a:t>Partridge</a:t>
            </a:r>
            <a:r>
              <a:rPr lang="et-EE" sz="2000" dirty="0" smtClean="0"/>
              <a:t>. Maailma usundid. Eesti Entsüklopeediakirjastus, 2006.</a:t>
            </a:r>
            <a:endParaRPr lang="et-EE" sz="2000" dirty="0"/>
          </a:p>
        </p:txBody>
      </p:sp>
    </p:spTree>
    <p:extLst>
      <p:ext uri="{BB962C8B-B14F-4D97-AF65-F5344CB8AC3E}">
        <p14:creationId xmlns:p14="http://schemas.microsoft.com/office/powerpoint/2010/main" val="4283584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908720"/>
            <a:ext cx="8229600" cy="938368"/>
          </a:xfrm>
        </p:spPr>
        <p:txBody>
          <a:bodyPr/>
          <a:lstStyle/>
          <a:p>
            <a:pPr algn="ctr"/>
            <a:r>
              <a:rPr lang="et-EE" dirty="0" err="1" smtClean="0"/>
              <a:t>Ymir</a:t>
            </a:r>
            <a:r>
              <a:rPr lang="et-EE" dirty="0" smtClean="0"/>
              <a:t> ja </a:t>
            </a:r>
            <a:r>
              <a:rPr lang="et-EE" dirty="0" err="1" smtClean="0"/>
              <a:t>Audhumla</a:t>
            </a:r>
            <a:endParaRPr lang="et-E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359391"/>
            <a:ext cx="3719513"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isu kohatäide 3"/>
          <p:cNvSpPr>
            <a:spLocks noGrp="1"/>
          </p:cNvSpPr>
          <p:nvPr>
            <p:ph idx="1"/>
          </p:nvPr>
        </p:nvSpPr>
        <p:spPr>
          <a:xfrm>
            <a:off x="518864" y="2060848"/>
            <a:ext cx="8229600" cy="4392488"/>
          </a:xfrm>
        </p:spPr>
        <p:txBody>
          <a:bodyPr/>
          <a:lstStyle/>
          <a:p>
            <a:pPr marL="0" indent="0">
              <a:buNone/>
            </a:pPr>
            <a:endParaRPr lang="et-EE" dirty="0" smtClean="0"/>
          </a:p>
          <a:p>
            <a:pPr marL="0" indent="0">
              <a:buNone/>
            </a:pPr>
            <a:endParaRPr lang="et-EE" dirty="0"/>
          </a:p>
          <a:p>
            <a:pPr marL="0" indent="0">
              <a:buNone/>
            </a:pPr>
            <a:endParaRPr lang="et-EE" dirty="0" smtClean="0"/>
          </a:p>
          <a:p>
            <a:pPr marL="0" indent="0">
              <a:buNone/>
            </a:pPr>
            <a:endParaRPr lang="et-EE" dirty="0"/>
          </a:p>
          <a:p>
            <a:pPr marL="0" indent="0">
              <a:buNone/>
            </a:pPr>
            <a:endParaRPr lang="et-EE" dirty="0" smtClean="0"/>
          </a:p>
          <a:p>
            <a:pPr marL="0" indent="0">
              <a:buNone/>
            </a:pPr>
            <a:endParaRPr lang="et-EE" dirty="0"/>
          </a:p>
          <a:p>
            <a:pPr marL="0" indent="0">
              <a:buNone/>
            </a:pPr>
            <a:endParaRPr lang="et-EE" sz="1800" dirty="0" smtClean="0"/>
          </a:p>
          <a:p>
            <a:pPr marL="0" indent="0">
              <a:buNone/>
            </a:pPr>
            <a:r>
              <a:rPr lang="et-EE" sz="1800" dirty="0" smtClean="0"/>
              <a:t>http</a:t>
            </a:r>
            <a:r>
              <a:rPr lang="et-EE" sz="1800" dirty="0"/>
              <a:t>://</a:t>
            </a:r>
            <a:r>
              <a:rPr lang="et-EE" sz="1800" dirty="0" smtClean="0"/>
              <a:t>commons.wikimedia.org/wiki/File:Audhumla_by_Abildgaard.jpg?uselang=et</a:t>
            </a:r>
          </a:p>
        </p:txBody>
      </p:sp>
    </p:spTree>
    <p:extLst>
      <p:ext uri="{BB962C8B-B14F-4D97-AF65-F5344CB8AC3E}">
        <p14:creationId xmlns:p14="http://schemas.microsoft.com/office/powerpoint/2010/main" val="42161106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611560" y="764704"/>
            <a:ext cx="7772400" cy="1362456"/>
          </a:xfrm>
        </p:spPr>
        <p:txBody>
          <a:bodyPr/>
          <a:lstStyle/>
          <a:p>
            <a:pPr algn="ctr"/>
            <a:r>
              <a:rPr lang="et-EE" dirty="0" smtClean="0"/>
              <a:t>Mõtleme edasi:</a:t>
            </a:r>
            <a:endParaRPr lang="et-EE" dirty="0"/>
          </a:p>
        </p:txBody>
      </p:sp>
      <p:sp>
        <p:nvSpPr>
          <p:cNvPr id="3" name="Teksti kohatäide 2"/>
          <p:cNvSpPr>
            <a:spLocks noGrp="1"/>
          </p:cNvSpPr>
          <p:nvPr>
            <p:ph type="body" idx="1"/>
          </p:nvPr>
        </p:nvSpPr>
        <p:spPr>
          <a:xfrm>
            <a:off x="179512" y="2420888"/>
            <a:ext cx="8712968" cy="4248472"/>
          </a:xfrm>
        </p:spPr>
        <p:txBody>
          <a:bodyPr>
            <a:normAutofit/>
          </a:bodyPr>
          <a:lstStyle/>
          <a:p>
            <a:r>
              <a:rPr lang="et-EE" sz="3200" dirty="0" smtClean="0"/>
              <a:t>Vana juudi ütlus kõlavat nii:</a:t>
            </a:r>
          </a:p>
          <a:p>
            <a:r>
              <a:rPr lang="et-EE" sz="3200" dirty="0"/>
              <a:t>	</a:t>
            </a:r>
            <a:r>
              <a:rPr lang="et-EE" sz="3200" dirty="0" smtClean="0"/>
              <a:t>„ Kui kolmnurkadel oleks jumal,</a:t>
            </a:r>
          </a:p>
          <a:p>
            <a:r>
              <a:rPr lang="et-EE" sz="3200" dirty="0"/>
              <a:t>	</a:t>
            </a:r>
            <a:r>
              <a:rPr lang="et-EE" sz="3200" dirty="0" smtClean="0"/>
              <a:t>oleks ta kolmnurkne.“</a:t>
            </a:r>
          </a:p>
          <a:p>
            <a:r>
              <a:rPr lang="et-EE" sz="3200" dirty="0"/>
              <a:t>	</a:t>
            </a:r>
            <a:r>
              <a:rPr lang="et-EE" sz="3200" dirty="0" smtClean="0"/>
              <a:t>			=&gt;</a:t>
            </a:r>
          </a:p>
          <a:p>
            <a:pPr algn="ctr"/>
            <a:r>
              <a:rPr lang="et-EE" sz="3200" dirty="0" smtClean="0"/>
              <a:t>Rahvaste kosmoloogiad peegeldavad nende ühiskondi, igapäevaelu probleeme, neid ennast …</a:t>
            </a:r>
          </a:p>
          <a:p>
            <a:endParaRPr lang="et-EE" sz="3200" dirty="0"/>
          </a:p>
        </p:txBody>
      </p:sp>
    </p:spTree>
    <p:extLst>
      <p:ext uri="{BB962C8B-B14F-4D97-AF65-F5344CB8AC3E}">
        <p14:creationId xmlns:p14="http://schemas.microsoft.com/office/powerpoint/2010/main" val="124642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404664"/>
            <a:ext cx="8229600" cy="1512168"/>
          </a:xfrm>
        </p:spPr>
        <p:txBody>
          <a:bodyPr>
            <a:normAutofit fontScale="90000"/>
          </a:bodyPr>
          <a:lstStyle/>
          <a:p>
            <a:pPr algn="ctr"/>
            <a:r>
              <a:rPr lang="et-EE" dirty="0" smtClean="0"/>
              <a:t>Maailma mütoloogiates on kaks põhilist loomislugude tüüpi:</a:t>
            </a:r>
            <a:endParaRPr lang="et-EE" dirty="0"/>
          </a:p>
        </p:txBody>
      </p:sp>
      <p:sp>
        <p:nvSpPr>
          <p:cNvPr id="3" name="Sisu kohatäide 2"/>
          <p:cNvSpPr>
            <a:spLocks noGrp="1"/>
          </p:cNvSpPr>
          <p:nvPr>
            <p:ph idx="1"/>
          </p:nvPr>
        </p:nvSpPr>
        <p:spPr>
          <a:xfrm>
            <a:off x="457200" y="1916832"/>
            <a:ext cx="8229600" cy="4824536"/>
          </a:xfrm>
        </p:spPr>
        <p:txBody>
          <a:bodyPr>
            <a:normAutofit/>
          </a:bodyPr>
          <a:lstStyle/>
          <a:p>
            <a:r>
              <a:rPr lang="et-EE" sz="3200" dirty="0"/>
              <a:t> </a:t>
            </a:r>
            <a:r>
              <a:rPr lang="et-EE" sz="3200" dirty="0" smtClean="0"/>
              <a:t>automaatsed, kus elemendid tekivad ise (Egiptus, </a:t>
            </a:r>
            <a:r>
              <a:rPr lang="et-EE" sz="3200" dirty="0" err="1" smtClean="0"/>
              <a:t>Mesopotaamia</a:t>
            </a:r>
            <a:r>
              <a:rPr lang="et-EE" sz="3200" dirty="0" smtClean="0"/>
              <a:t>, Kreeka)</a:t>
            </a:r>
          </a:p>
          <a:p>
            <a:r>
              <a:rPr lang="et-EE" sz="3200" dirty="0"/>
              <a:t> </a:t>
            </a:r>
            <a:r>
              <a:rPr lang="et-EE" sz="3200" dirty="0" smtClean="0"/>
              <a:t>arhitektuurilised, kus üleloomulik olend loob ja vormib universumi (judaism, kristlus, islam</a:t>
            </a:r>
            <a:r>
              <a:rPr lang="et-EE" sz="3200" dirty="0" smtClean="0"/>
              <a:t>)</a:t>
            </a:r>
          </a:p>
          <a:p>
            <a:pPr marL="0" indent="0">
              <a:buNone/>
            </a:pPr>
            <a:r>
              <a:rPr lang="et-EE" sz="1800" dirty="0" smtClean="0"/>
              <a:t>R.P. Martin. Vana-Kreeka müüdid. Pegasus, 2003.</a:t>
            </a:r>
            <a:endParaRPr lang="et-EE" sz="3200" dirty="0" smtClean="0"/>
          </a:p>
          <a:p>
            <a:pPr marL="1252728" lvl="4" indent="0">
              <a:buNone/>
            </a:pPr>
            <a:endParaRPr lang="et-EE" sz="3200" dirty="0"/>
          </a:p>
          <a:p>
            <a:pPr marL="1252728" lvl="4" indent="0">
              <a:buNone/>
            </a:pPr>
            <a:r>
              <a:rPr lang="et-EE" dirty="0" smtClean="0"/>
              <a:t> </a:t>
            </a:r>
          </a:p>
          <a:p>
            <a:pPr marL="1252728" lvl="4" indent="0">
              <a:buNone/>
            </a:pPr>
            <a:endParaRPr lang="et-EE" sz="1600" dirty="0"/>
          </a:p>
          <a:p>
            <a:pPr marL="1252728" lvl="4" indent="0">
              <a:buNone/>
            </a:pPr>
            <a:r>
              <a:rPr lang="et-EE" sz="1600" dirty="0" smtClean="0"/>
              <a:t>http</a:t>
            </a:r>
            <a:r>
              <a:rPr lang="et-EE" sz="1600" dirty="0"/>
              <a:t>://commons.wikimedia.org/wiki/File:Sun_and_Moon_creation.jpg</a:t>
            </a:r>
            <a:endParaRPr lang="et-EE" sz="16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509120"/>
            <a:ext cx="2214358" cy="146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8688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0352" y="1316736"/>
            <a:ext cx="7772400" cy="1968248"/>
          </a:xfrm>
        </p:spPr>
        <p:txBody>
          <a:bodyPr/>
          <a:lstStyle/>
          <a:p>
            <a:pPr algn="ctr"/>
            <a:r>
              <a:rPr lang="et-EE" dirty="0" err="1" smtClean="0">
                <a:latin typeface="Algerian" pitchFamily="82" charset="0"/>
              </a:rPr>
              <a:t>Mesopotaamia</a:t>
            </a:r>
            <a:r>
              <a:rPr lang="et-EE" dirty="0" smtClean="0">
                <a:latin typeface="Algerian" pitchFamily="82" charset="0"/>
              </a:rPr>
              <a:t> loomismüüt</a:t>
            </a:r>
            <a:endParaRPr lang="et-EE" dirty="0">
              <a:latin typeface="Algerian" pitchFamily="82" charset="0"/>
            </a:endParaRPr>
          </a:p>
        </p:txBody>
      </p:sp>
      <p:sp>
        <p:nvSpPr>
          <p:cNvPr id="3" name="Teksti kohatäide 2"/>
          <p:cNvSpPr>
            <a:spLocks noGrp="1"/>
          </p:cNvSpPr>
          <p:nvPr>
            <p:ph type="body" idx="1"/>
          </p:nvPr>
        </p:nvSpPr>
        <p:spPr>
          <a:xfrm>
            <a:off x="527695" y="3717032"/>
            <a:ext cx="7772400" cy="1800200"/>
          </a:xfrm>
        </p:spPr>
        <p:txBody>
          <a:bodyPr>
            <a:normAutofit/>
          </a:bodyPr>
          <a:lstStyle/>
          <a:p>
            <a:pPr algn="ctr"/>
            <a:r>
              <a:rPr lang="et-EE" sz="3200" dirty="0" smtClean="0"/>
              <a:t>„</a:t>
            </a:r>
            <a:r>
              <a:rPr lang="et-EE" sz="3200" dirty="0" err="1" smtClean="0"/>
              <a:t>Enuma</a:t>
            </a:r>
            <a:r>
              <a:rPr lang="et-EE" sz="3200" dirty="0" smtClean="0"/>
              <a:t> </a:t>
            </a:r>
            <a:r>
              <a:rPr lang="et-EE" sz="3200" dirty="0" err="1" smtClean="0"/>
              <a:t>eliš</a:t>
            </a:r>
            <a:r>
              <a:rPr lang="et-EE" sz="3200" dirty="0" smtClean="0"/>
              <a:t>“: </a:t>
            </a:r>
            <a:r>
              <a:rPr lang="et-EE" sz="3200" dirty="0" err="1" smtClean="0"/>
              <a:t>Babüloonia</a:t>
            </a:r>
            <a:r>
              <a:rPr lang="et-EE" sz="3200" dirty="0" smtClean="0"/>
              <a:t> loomiseepos (akadi keelest tõlkinud A. Annus 2003)</a:t>
            </a:r>
            <a:endParaRPr lang="et-EE" sz="3200" dirty="0"/>
          </a:p>
        </p:txBody>
      </p:sp>
    </p:spTree>
    <p:extLst>
      <p:ext uri="{BB962C8B-B14F-4D97-AF65-F5344CB8AC3E}">
        <p14:creationId xmlns:p14="http://schemas.microsoft.com/office/powerpoint/2010/main" val="63862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251520" y="704088"/>
            <a:ext cx="8640960" cy="1143000"/>
          </a:xfrm>
        </p:spPr>
        <p:txBody>
          <a:bodyPr>
            <a:normAutofit/>
          </a:bodyPr>
          <a:lstStyle/>
          <a:p>
            <a:pPr algn="ctr"/>
            <a:r>
              <a:rPr lang="et-EE" sz="4400" dirty="0" smtClean="0"/>
              <a:t>„</a:t>
            </a:r>
            <a:r>
              <a:rPr lang="et-EE" sz="4400" dirty="0" err="1" smtClean="0"/>
              <a:t>Enuma</a:t>
            </a:r>
            <a:r>
              <a:rPr lang="et-EE" sz="4400" dirty="0" smtClean="0"/>
              <a:t> </a:t>
            </a:r>
            <a:r>
              <a:rPr lang="et-EE" sz="4400" dirty="0" err="1" smtClean="0"/>
              <a:t>eliš</a:t>
            </a:r>
            <a:r>
              <a:rPr lang="et-EE" sz="4400" dirty="0" smtClean="0"/>
              <a:t>“ (e.k. „Kui ülal“) algab nii:</a:t>
            </a:r>
            <a:endParaRPr lang="et-EE" sz="4400" dirty="0"/>
          </a:p>
        </p:txBody>
      </p:sp>
      <p:sp>
        <p:nvSpPr>
          <p:cNvPr id="3" name="Sisu kohatäide 2"/>
          <p:cNvSpPr>
            <a:spLocks noGrp="1"/>
          </p:cNvSpPr>
          <p:nvPr>
            <p:ph idx="1"/>
          </p:nvPr>
        </p:nvSpPr>
        <p:spPr>
          <a:xfrm>
            <a:off x="179512" y="1935480"/>
            <a:ext cx="8856984" cy="4661872"/>
          </a:xfrm>
        </p:spPr>
        <p:txBody>
          <a:bodyPr>
            <a:normAutofit fontScale="92500" lnSpcReduction="10000"/>
          </a:bodyPr>
          <a:lstStyle/>
          <a:p>
            <a:pPr marL="0" indent="0">
              <a:buNone/>
            </a:pPr>
            <a:r>
              <a:rPr lang="et-EE" sz="3200" dirty="0" smtClean="0"/>
              <a:t>Kui ülal ei olnud nimetatud taevast</a:t>
            </a:r>
          </a:p>
          <a:p>
            <a:pPr marL="0" indent="0">
              <a:buNone/>
            </a:pPr>
            <a:r>
              <a:rPr lang="et-EE" sz="3200" dirty="0"/>
              <a:t>e</a:t>
            </a:r>
            <a:r>
              <a:rPr lang="et-EE" sz="3200" dirty="0" smtClean="0"/>
              <a:t>ga all maa nime lausutud,</a:t>
            </a:r>
          </a:p>
          <a:p>
            <a:pPr marL="0" indent="0">
              <a:buNone/>
            </a:pPr>
            <a:r>
              <a:rPr lang="et-EE" sz="3200" dirty="0" smtClean="0"/>
              <a:t>esmane Apsu oli nende sigitaja,</a:t>
            </a:r>
          </a:p>
          <a:p>
            <a:pPr marL="0" indent="0">
              <a:buNone/>
            </a:pPr>
            <a:r>
              <a:rPr lang="et-EE" sz="3200" dirty="0" smtClean="0"/>
              <a:t>Mummu </a:t>
            </a:r>
            <a:r>
              <a:rPr lang="et-EE" sz="3200" dirty="0" err="1" smtClean="0"/>
              <a:t>Tiamat</a:t>
            </a:r>
            <a:r>
              <a:rPr lang="et-EE" sz="3200" dirty="0" smtClean="0"/>
              <a:t> nende kõikide sünnitaja.</a:t>
            </a:r>
          </a:p>
          <a:p>
            <a:pPr marL="0" indent="0">
              <a:buNone/>
            </a:pPr>
            <a:r>
              <a:rPr lang="et-EE" sz="3200" dirty="0" smtClean="0"/>
              <a:t>Nende veed üksteisega segunesid,</a:t>
            </a:r>
          </a:p>
          <a:p>
            <a:pPr marL="0" indent="0">
              <a:buNone/>
            </a:pPr>
            <a:r>
              <a:rPr lang="et-EE" sz="3200" dirty="0"/>
              <a:t>k</a:t>
            </a:r>
            <a:r>
              <a:rPr lang="et-EE" sz="3200" dirty="0" smtClean="0"/>
              <a:t>arjamaa ei olnud tahe, rootihnikut ei leidunud, </a:t>
            </a:r>
          </a:p>
          <a:p>
            <a:pPr marL="0" indent="0">
              <a:buNone/>
            </a:pPr>
            <a:r>
              <a:rPr lang="et-EE" sz="3200" dirty="0" smtClean="0"/>
              <a:t>kui jumalaist kedagi ilmunud polnud,</a:t>
            </a:r>
          </a:p>
          <a:p>
            <a:pPr marL="0" indent="0">
              <a:buNone/>
            </a:pPr>
            <a:r>
              <a:rPr lang="et-EE" sz="3200" dirty="0"/>
              <a:t>n</a:t>
            </a:r>
            <a:r>
              <a:rPr lang="et-EE" sz="3200" dirty="0" smtClean="0"/>
              <a:t>imesid lausutud, saatusi seatud.</a:t>
            </a:r>
          </a:p>
          <a:p>
            <a:pPr marL="0" indent="0">
              <a:buNone/>
            </a:pPr>
            <a:r>
              <a:rPr lang="et-EE" sz="3200" dirty="0"/>
              <a:t>	</a:t>
            </a:r>
            <a:r>
              <a:rPr lang="et-EE" sz="3200" dirty="0" smtClean="0"/>
              <a:t>					</a:t>
            </a:r>
            <a:r>
              <a:rPr lang="et-EE" sz="2000" dirty="0" err="1" smtClean="0"/>
              <a:t>Enuma</a:t>
            </a:r>
            <a:r>
              <a:rPr lang="et-EE" sz="2000" dirty="0" smtClean="0"/>
              <a:t> </a:t>
            </a:r>
            <a:r>
              <a:rPr lang="et-EE" sz="2000" dirty="0" err="1" smtClean="0"/>
              <a:t>Eliš</a:t>
            </a:r>
            <a:r>
              <a:rPr lang="et-EE" sz="2000" dirty="0" smtClean="0"/>
              <a:t>, Esimene tahvel</a:t>
            </a:r>
            <a:endParaRPr lang="et-EE" sz="3200" dirty="0"/>
          </a:p>
        </p:txBody>
      </p:sp>
    </p:spTree>
    <p:extLst>
      <p:ext uri="{BB962C8B-B14F-4D97-AF65-F5344CB8AC3E}">
        <p14:creationId xmlns:p14="http://schemas.microsoft.com/office/powerpoint/2010/main" val="2085674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16272" y="260648"/>
            <a:ext cx="8229600" cy="1143000"/>
          </a:xfrm>
        </p:spPr>
        <p:txBody>
          <a:bodyPr/>
          <a:lstStyle/>
          <a:p>
            <a:pPr algn="ctr"/>
            <a:r>
              <a:rPr lang="et-EE" dirty="0" smtClean="0"/>
              <a:t>Alguses oli vesi …</a:t>
            </a:r>
            <a:endParaRPr lang="et-EE" dirty="0"/>
          </a:p>
        </p:txBody>
      </p:sp>
      <p:sp>
        <p:nvSpPr>
          <p:cNvPr id="3" name="Sisu kohatäide 2"/>
          <p:cNvSpPr>
            <a:spLocks noGrp="1"/>
          </p:cNvSpPr>
          <p:nvPr>
            <p:ph idx="1"/>
          </p:nvPr>
        </p:nvSpPr>
        <p:spPr/>
        <p:txBody>
          <a:bodyPr>
            <a:normAutofit lnSpcReduction="10000"/>
          </a:bodyPr>
          <a:lstStyle/>
          <a:p>
            <a:endParaRPr lang="et-EE" dirty="0" smtClean="0"/>
          </a:p>
          <a:p>
            <a:endParaRPr lang="et-EE" dirty="0"/>
          </a:p>
          <a:p>
            <a:pPr marL="0" indent="0">
              <a:buNone/>
            </a:pPr>
            <a:endParaRPr lang="et-EE" dirty="0" smtClean="0"/>
          </a:p>
          <a:p>
            <a:endParaRPr lang="et-EE" dirty="0"/>
          </a:p>
          <a:p>
            <a:endParaRPr lang="et-EE" dirty="0" smtClean="0"/>
          </a:p>
          <a:p>
            <a:endParaRPr lang="et-EE" dirty="0"/>
          </a:p>
          <a:p>
            <a:pPr marL="0" indent="0">
              <a:buNone/>
            </a:pPr>
            <a:r>
              <a:rPr lang="et-EE" dirty="0"/>
              <a:t>	</a:t>
            </a:r>
            <a:r>
              <a:rPr lang="et-EE" dirty="0" smtClean="0"/>
              <a:t>     </a:t>
            </a:r>
          </a:p>
          <a:p>
            <a:pPr marL="0" indent="0">
              <a:buNone/>
            </a:pPr>
            <a:r>
              <a:rPr lang="et-EE" sz="2000" dirty="0"/>
              <a:t>	 </a:t>
            </a:r>
            <a:r>
              <a:rPr lang="et-EE" sz="2000" dirty="0" smtClean="0"/>
              <a:t>     </a:t>
            </a:r>
            <a:endParaRPr lang="et-EE" sz="2000" dirty="0" smtClean="0"/>
          </a:p>
          <a:p>
            <a:pPr marL="0" indent="0">
              <a:buNone/>
            </a:pPr>
            <a:r>
              <a:rPr lang="et-EE" sz="2000" dirty="0"/>
              <a:t>	</a:t>
            </a:r>
            <a:r>
              <a:rPr lang="et-EE" sz="2000" dirty="0" smtClean="0"/>
              <a:t>	</a:t>
            </a:r>
            <a:r>
              <a:rPr lang="et-EE" sz="2000" dirty="0" err="1" smtClean="0"/>
              <a:t>The</a:t>
            </a:r>
            <a:r>
              <a:rPr lang="et-EE" sz="2000" dirty="0" smtClean="0"/>
              <a:t> </a:t>
            </a:r>
            <a:r>
              <a:rPr lang="et-EE" sz="2000" dirty="0" err="1"/>
              <a:t>Creation</a:t>
            </a:r>
            <a:r>
              <a:rPr lang="et-EE" sz="2000" dirty="0"/>
              <a:t>, c. 1896-1902 - Jacques Joseph </a:t>
            </a:r>
            <a:r>
              <a:rPr lang="et-EE" sz="2000" dirty="0" err="1" smtClean="0"/>
              <a:t>Tissot</a:t>
            </a:r>
            <a:r>
              <a:rPr lang="et-EE" sz="2000" dirty="0" smtClean="0"/>
              <a:t> </a:t>
            </a:r>
          </a:p>
          <a:p>
            <a:pPr marL="0" indent="0">
              <a:buNone/>
            </a:pPr>
            <a:r>
              <a:rPr lang="et-EE" sz="2000" dirty="0" smtClean="0"/>
              <a:t>(http</a:t>
            </a:r>
            <a:r>
              <a:rPr lang="et-EE" sz="2000" dirty="0"/>
              <a:t>://</a:t>
            </a:r>
            <a:r>
              <a:rPr lang="et-EE" sz="2000" dirty="0" smtClean="0"/>
              <a:t>commons.wikimedia.org/wiki/File:Tissot_The_Creation.jpg)</a:t>
            </a:r>
            <a:endParaRPr lang="et-EE" sz="20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745952"/>
            <a:ext cx="3806577" cy="324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7656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lgn="ctr"/>
            <a:r>
              <a:rPr lang="et-EE" dirty="0" smtClean="0"/>
              <a:t>Peamised sündmused müüdis:</a:t>
            </a:r>
            <a:endParaRPr lang="et-EE" dirty="0"/>
          </a:p>
        </p:txBody>
      </p:sp>
      <p:sp>
        <p:nvSpPr>
          <p:cNvPr id="3" name="Sisu kohatäide 2"/>
          <p:cNvSpPr>
            <a:spLocks noGrp="1"/>
          </p:cNvSpPr>
          <p:nvPr>
            <p:ph idx="1"/>
          </p:nvPr>
        </p:nvSpPr>
        <p:spPr/>
        <p:txBody>
          <a:bodyPr>
            <a:normAutofit lnSpcReduction="10000"/>
          </a:bodyPr>
          <a:lstStyle/>
          <a:p>
            <a:r>
              <a:rPr lang="et-EE" sz="3200" dirty="0" smtClean="0"/>
              <a:t> kõige alguses olid olemas mage vesi Apsu ja soolane vesi </a:t>
            </a:r>
            <a:r>
              <a:rPr lang="et-EE" sz="3200" dirty="0" err="1" smtClean="0"/>
              <a:t>Tiamat</a:t>
            </a:r>
            <a:endParaRPr lang="et-EE" sz="3200" dirty="0" smtClean="0"/>
          </a:p>
          <a:p>
            <a:r>
              <a:rPr lang="et-EE" sz="3200" dirty="0"/>
              <a:t> o</a:t>
            </a:r>
            <a:r>
              <a:rPr lang="et-EE" sz="3200" dirty="0" smtClean="0"/>
              <a:t>lemas oli ka kehatu Mummu (Tarkus)</a:t>
            </a:r>
          </a:p>
          <a:p>
            <a:r>
              <a:rPr lang="et-EE" sz="3200" dirty="0"/>
              <a:t> </a:t>
            </a:r>
            <a:r>
              <a:rPr lang="et-EE" sz="3200" dirty="0" smtClean="0"/>
              <a:t>Apsu ja </a:t>
            </a:r>
            <a:r>
              <a:rPr lang="et-EE" sz="3200" dirty="0" err="1" smtClean="0"/>
              <a:t>Tiamati</a:t>
            </a:r>
            <a:r>
              <a:rPr lang="et-EE" sz="3200" dirty="0" smtClean="0"/>
              <a:t> ühendusest sündis palju jumalaid sh taevajumal Anu (temal omakorda vete- ja tarkusejumal Ea), vihma- ja piksejumal </a:t>
            </a:r>
            <a:r>
              <a:rPr lang="et-EE" sz="3200" dirty="0" err="1" smtClean="0"/>
              <a:t>Enlil</a:t>
            </a:r>
            <a:r>
              <a:rPr lang="et-EE" sz="3200" dirty="0" smtClean="0"/>
              <a:t> jt</a:t>
            </a:r>
          </a:p>
          <a:p>
            <a:r>
              <a:rPr lang="et-EE" sz="3200" dirty="0"/>
              <a:t> </a:t>
            </a:r>
            <a:r>
              <a:rPr lang="et-EE" sz="3200" dirty="0" smtClean="0"/>
              <a:t>jumalad tegid palju lärmi, vihastades oma isa </a:t>
            </a:r>
            <a:r>
              <a:rPr lang="et-EE" sz="3200" dirty="0" err="1" smtClean="0"/>
              <a:t>Apsut</a:t>
            </a:r>
            <a:r>
              <a:rPr lang="et-EE" sz="3200" dirty="0" smtClean="0"/>
              <a:t>, kes kavandas nende hävitamist</a:t>
            </a:r>
            <a:endParaRPr lang="et-EE" sz="3200" dirty="0"/>
          </a:p>
        </p:txBody>
      </p:sp>
    </p:spTree>
    <p:extLst>
      <p:ext uri="{BB962C8B-B14F-4D97-AF65-F5344CB8AC3E}">
        <p14:creationId xmlns:p14="http://schemas.microsoft.com/office/powerpoint/2010/main" val="4229476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39552" y="764704"/>
            <a:ext cx="8229600" cy="792088"/>
          </a:xfrm>
        </p:spPr>
        <p:txBody>
          <a:bodyPr>
            <a:normAutofit fontScale="90000"/>
          </a:bodyPr>
          <a:lstStyle/>
          <a:p>
            <a:pPr algn="ctr"/>
            <a:r>
              <a:rPr lang="et-EE" dirty="0" smtClean="0"/>
              <a:t>Konflikt põlvkondade vahel:</a:t>
            </a:r>
            <a:endParaRPr lang="et-EE" dirty="0"/>
          </a:p>
        </p:txBody>
      </p:sp>
      <p:sp>
        <p:nvSpPr>
          <p:cNvPr id="3" name="Sisu kohatäide 2"/>
          <p:cNvSpPr>
            <a:spLocks noGrp="1"/>
          </p:cNvSpPr>
          <p:nvPr>
            <p:ph idx="1"/>
          </p:nvPr>
        </p:nvSpPr>
        <p:spPr>
          <a:xfrm>
            <a:off x="467544" y="1916832"/>
            <a:ext cx="8229600" cy="4680520"/>
          </a:xfrm>
        </p:spPr>
        <p:txBody>
          <a:bodyPr>
            <a:normAutofit/>
          </a:bodyPr>
          <a:lstStyle/>
          <a:p>
            <a:r>
              <a:rPr lang="et-EE" sz="3200" dirty="0" smtClean="0"/>
              <a:t> Apsu plaanist teada saanud Ea tappis Apsu ning sidus kinni Mummu</a:t>
            </a:r>
          </a:p>
          <a:p>
            <a:r>
              <a:rPr lang="et-EE" sz="3200" dirty="0"/>
              <a:t> </a:t>
            </a:r>
            <a:r>
              <a:rPr lang="et-EE" sz="3200" dirty="0" err="1" smtClean="0"/>
              <a:t>Tiamat</a:t>
            </a:r>
            <a:r>
              <a:rPr lang="et-EE" sz="3200" dirty="0" smtClean="0"/>
              <a:t> vihastas toimunu pärast ja soetas endale võitluseks jumalate vastu koletisi, keda hakkas juhtima </a:t>
            </a:r>
            <a:r>
              <a:rPr lang="et-EE" sz="3200" dirty="0" smtClean="0"/>
              <a:t>Kingu</a:t>
            </a:r>
          </a:p>
          <a:p>
            <a:r>
              <a:rPr lang="et-EE" sz="3200" dirty="0"/>
              <a:t> </a:t>
            </a:r>
            <a:r>
              <a:rPr lang="et-EE" sz="3200" dirty="0" smtClean="0"/>
              <a:t>jumalad olid kohkunud ja otsisid eestvõitlejat Kingu vastu</a:t>
            </a:r>
            <a:endParaRPr lang="et-EE" sz="3200" dirty="0" smtClean="0"/>
          </a:p>
          <a:p>
            <a:endParaRPr lang="et-EE" sz="3200" dirty="0" smtClean="0"/>
          </a:p>
          <a:p>
            <a:endParaRPr lang="et-EE" sz="3200" dirty="0"/>
          </a:p>
          <a:p>
            <a:endParaRPr lang="et-EE" sz="3200" dirty="0" smtClean="0"/>
          </a:p>
          <a:p>
            <a:endParaRPr lang="et-EE" sz="3200" dirty="0"/>
          </a:p>
          <a:p>
            <a:pPr marL="2286000" lvl="8" indent="0">
              <a:buNone/>
            </a:pPr>
            <a:endParaRPr lang="et-EE" sz="2000" dirty="0"/>
          </a:p>
          <a:p>
            <a:endParaRPr lang="et-EE" sz="3200" dirty="0" smtClean="0"/>
          </a:p>
          <a:p>
            <a:endParaRPr lang="et-EE" sz="3200" dirty="0"/>
          </a:p>
          <a:p>
            <a:endParaRPr lang="et-EE" sz="3200" dirty="0" smtClean="0"/>
          </a:p>
          <a:p>
            <a:pPr lvl="8"/>
            <a:endParaRPr lang="et-EE" sz="2000" dirty="0" smtClean="0"/>
          </a:p>
        </p:txBody>
      </p:sp>
    </p:spTree>
    <p:extLst>
      <p:ext uri="{BB962C8B-B14F-4D97-AF65-F5344CB8AC3E}">
        <p14:creationId xmlns:p14="http://schemas.microsoft.com/office/powerpoint/2010/main" val="2923592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oog">
  <a:themeElements>
    <a:clrScheme name="Voog">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oog">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oog">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367</TotalTime>
  <Words>1268</Words>
  <Application>Microsoft Office PowerPoint</Application>
  <PresentationFormat>Ekraaniseanss (4:3)</PresentationFormat>
  <Paragraphs>209</Paragraphs>
  <Slides>31</Slides>
  <Notes>0</Notes>
  <HiddenSlides>0</HiddenSlides>
  <MMClips>0</MMClips>
  <ScaleCrop>false</ScaleCrop>
  <HeadingPairs>
    <vt:vector size="4" baseType="variant">
      <vt:variant>
        <vt:lpstr>Kujundus</vt:lpstr>
      </vt:variant>
      <vt:variant>
        <vt:i4>1</vt:i4>
      </vt:variant>
      <vt:variant>
        <vt:lpstr>Slaidipealkirjad</vt:lpstr>
      </vt:variant>
      <vt:variant>
        <vt:i4>31</vt:i4>
      </vt:variant>
    </vt:vector>
  </HeadingPairs>
  <TitlesOfParts>
    <vt:vector size="32" baseType="lpstr">
      <vt:lpstr>Voog</vt:lpstr>
      <vt:lpstr>Alguses oli …</vt:lpstr>
      <vt:lpstr>Veidi mõistetest:</vt:lpstr>
      <vt:lpstr>Mõisted:</vt:lpstr>
      <vt:lpstr>Maailma mütoloogiates on kaks põhilist loomislugude tüüpi:</vt:lpstr>
      <vt:lpstr>Mesopotaamia loomismüüt</vt:lpstr>
      <vt:lpstr>„Enuma eliš“ (e.k. „Kui ülal“) algab nii:</vt:lpstr>
      <vt:lpstr>Alguses oli vesi …</vt:lpstr>
      <vt:lpstr>Peamised sündmused müüdis:</vt:lpstr>
      <vt:lpstr>Konflikt põlvkondade vahel:</vt:lpstr>
      <vt:lpstr>Maailma loomine:</vt:lpstr>
      <vt:lpstr>Inimese loomine:</vt:lpstr>
      <vt:lpstr>Mõtlemiseks:</vt:lpstr>
      <vt:lpstr>Mõtleme veel …</vt:lpstr>
      <vt:lpstr>Mõtleme edasi …</vt:lpstr>
      <vt:lpstr>Kreeka loomismüüt</vt:lpstr>
      <vt:lpstr>Alguses oli Kaos / Chaos … http://onelifeoneart.deviantart.com/art/Creation-131134836</vt:lpstr>
      <vt:lpstr>Olulisemaid sündmusi müüdis:</vt:lpstr>
      <vt:lpstr>Jumalate esimene põlvkond:</vt:lpstr>
      <vt:lpstr>Noorema põlvkonna vastuhakk:</vt:lpstr>
      <vt:lpstr>Kujunes välja jumalate seltskond lumisel Olümpose mäel:  </vt:lpstr>
      <vt:lpstr>Inimese teke</vt:lpstr>
      <vt:lpstr>Mõtlemiseks:</vt:lpstr>
      <vt:lpstr>Mõtleme veel …</vt:lpstr>
      <vt:lpstr>Võrdleme:</vt:lpstr>
      <vt:lpstr>Võrdluseks veel: judaism</vt:lpstr>
      <vt:lpstr>Islam</vt:lpstr>
      <vt:lpstr>Hinduism</vt:lpstr>
      <vt:lpstr>Vana-Egiptus</vt:lpstr>
      <vt:lpstr>Skandinaavia viikingiajal</vt:lpstr>
      <vt:lpstr>Ymir ja Audhumla</vt:lpstr>
      <vt:lpstr>Mõtleme edasi: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Alguses oli …</dc:title>
  <dc:creator>juku</dc:creator>
  <cp:lastModifiedBy>juku</cp:lastModifiedBy>
  <cp:revision>57</cp:revision>
  <dcterms:created xsi:type="dcterms:W3CDTF">2012-11-02T10:50:05Z</dcterms:created>
  <dcterms:modified xsi:type="dcterms:W3CDTF">2012-11-28T18:07:47Z</dcterms:modified>
</cp:coreProperties>
</file>